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80" r:id="rId2"/>
    <p:sldId id="286" r:id="rId3"/>
    <p:sldId id="284" r:id="rId4"/>
    <p:sldId id="285" r:id="rId5"/>
    <p:sldId id="282" r:id="rId6"/>
    <p:sldId id="283" r:id="rId7"/>
    <p:sldId id="281" r:id="rId8"/>
    <p:sldId id="287" r:id="rId9"/>
    <p:sldId id="259" r:id="rId10"/>
    <p:sldId id="257" r:id="rId11"/>
    <p:sldId id="258" r:id="rId12"/>
    <p:sldId id="279" r:id="rId13"/>
    <p:sldId id="275" r:id="rId14"/>
    <p:sldId id="260" r:id="rId15"/>
    <p:sldId id="261" r:id="rId16"/>
    <p:sldId id="262" r:id="rId17"/>
    <p:sldId id="263" r:id="rId18"/>
    <p:sldId id="264" r:id="rId19"/>
    <p:sldId id="265" r:id="rId20"/>
    <p:sldId id="267" r:id="rId21"/>
    <p:sldId id="269" r:id="rId22"/>
    <p:sldId id="270" r:id="rId23"/>
    <p:sldId id="289" r:id="rId24"/>
    <p:sldId id="272" r:id="rId25"/>
    <p:sldId id="273"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474563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760909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326687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169140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45858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207859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3679564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220890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95361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318481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355054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1/17/2020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25400">
              <a:lnSpc>
                <a:spcPct val="100000"/>
              </a:lnSpc>
              <a:spcBef>
                <a:spcPts val="95"/>
              </a:spcBef>
            </a:pPr>
            <a:fld id="{81D60167-4931-47E6-BA6A-407CBD079E47}" type="slidenum">
              <a:rPr lang="en-US" spc="-5" smtClean="0"/>
              <a:t>‹#›</a:t>
            </a:fld>
            <a:endParaRPr lang="en-US" spc="-5" dirty="0"/>
          </a:p>
        </p:txBody>
      </p:sp>
    </p:spTree>
    <p:extLst>
      <p:ext uri="{BB962C8B-B14F-4D97-AF65-F5344CB8AC3E}">
        <p14:creationId xmlns:p14="http://schemas.microsoft.com/office/powerpoint/2010/main" val="217869811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jp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7.png"/><Relationship Id="rId4" Type="http://schemas.openxmlformats.org/officeDocument/2006/relationships/image" Target="../media/image4.png"/><Relationship Id="rId9"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hyperlink" Target="http://en.wikipedia.org/wiki/Shear_strength" TargetMode="External"/><Relationship Id="rId5" Type="http://schemas.openxmlformats.org/officeDocument/2006/relationships/hyperlink" Target="http://en.wikipedia.org/wiki/Tensile_strength" TargetMode="External"/><Relationship Id="rId4" Type="http://schemas.openxmlformats.org/officeDocument/2006/relationships/hyperlink" Target="http://en.wikipedia.org/wiki/Compressive_strength"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 Id="rId9"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31.png"/><Relationship Id="rId4" Type="http://schemas.openxmlformats.org/officeDocument/2006/relationships/image" Target="../media/image28.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0"/>
          <p:cNvSpPr txBox="1">
            <a:spLocks/>
          </p:cNvSpPr>
          <p:nvPr/>
        </p:nvSpPr>
        <p:spPr>
          <a:xfrm>
            <a:off x="1676400" y="3429000"/>
            <a:ext cx="5997575" cy="566822"/>
          </a:xfrm>
          <a:prstGeom prst="rect">
            <a:avLst/>
          </a:prstGeom>
        </p:spPr>
        <p:txBody>
          <a:bodyPr vert="horz" wrap="square" lIns="0" tIns="12700" rIns="0" bIns="0" rtlCol="0">
            <a:spAutoFit/>
          </a:bodyPr>
          <a:lstStyle>
            <a:lvl1pPr>
              <a:defRPr sz="4000" b="1" i="0">
                <a:solidFill>
                  <a:srgbClr val="FFFF00"/>
                </a:solidFill>
                <a:latin typeface="Calibri"/>
                <a:ea typeface="+mj-ea"/>
                <a:cs typeface="Calibri"/>
              </a:defRPr>
            </a:lvl1pPr>
          </a:lstStyle>
          <a:p>
            <a:pPr marL="12700" algn="ctr">
              <a:spcBef>
                <a:spcPts val="100"/>
              </a:spcBef>
            </a:pPr>
            <a:r>
              <a:rPr lang="en-US" sz="3600" dirty="0">
                <a:solidFill>
                  <a:srgbClr val="FF0000"/>
                </a:solidFill>
              </a:rPr>
              <a:t>Construction Technology </a:t>
            </a:r>
            <a:endParaRPr lang="en-US" sz="3600" kern="0" dirty="0">
              <a:solidFill>
                <a:srgbClr val="FF0000"/>
              </a:solidFill>
            </a:endParaRPr>
          </a:p>
        </p:txBody>
      </p:sp>
    </p:spTree>
    <p:extLst>
      <p:ext uri="{BB962C8B-B14F-4D97-AF65-F5344CB8AC3E}">
        <p14:creationId xmlns:p14="http://schemas.microsoft.com/office/powerpoint/2010/main" val="485092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76300" y="2176526"/>
            <a:ext cx="19050" cy="4681474"/>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3" name="object 3"/>
          <p:cNvSpPr/>
          <p:nvPr/>
        </p:nvSpPr>
        <p:spPr>
          <a:xfrm>
            <a:off x="876300" y="6413"/>
            <a:ext cx="19050" cy="150336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4" name="object 4"/>
          <p:cNvSpPr/>
          <p:nvPr/>
        </p:nvSpPr>
        <p:spPr>
          <a:xfrm>
            <a:off x="1217612" y="1833626"/>
            <a:ext cx="7923339" cy="19050"/>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5" name="object 5"/>
          <p:cNvSpPr/>
          <p:nvPr/>
        </p:nvSpPr>
        <p:spPr>
          <a:xfrm>
            <a:off x="876300" y="1509775"/>
            <a:ext cx="19050" cy="666750"/>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6" name="object 6"/>
          <p:cNvSpPr/>
          <p:nvPr/>
        </p:nvSpPr>
        <p:spPr>
          <a:xfrm>
            <a:off x="0" y="1833626"/>
            <a:ext cx="557212" cy="19050"/>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7" name="object 7"/>
          <p:cNvSpPr/>
          <p:nvPr/>
        </p:nvSpPr>
        <p:spPr>
          <a:xfrm>
            <a:off x="552450" y="1833626"/>
            <a:ext cx="665162" cy="19050"/>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8" name="object 8"/>
          <p:cNvSpPr txBox="1">
            <a:spLocks noGrp="1"/>
          </p:cNvSpPr>
          <p:nvPr>
            <p:ph type="title"/>
          </p:nvPr>
        </p:nvSpPr>
        <p:spPr>
          <a:xfrm>
            <a:off x="1550770" y="683972"/>
            <a:ext cx="6028233" cy="690574"/>
          </a:xfrm>
          <a:prstGeom prst="rect">
            <a:avLst/>
          </a:prstGeom>
        </p:spPr>
        <p:txBody>
          <a:bodyPr vert="horz" wrap="square" lIns="0" tIns="13335" rIns="0" bIns="0" rtlCol="0">
            <a:spAutoFit/>
          </a:bodyPr>
          <a:lstStyle/>
          <a:p>
            <a:pPr marL="12700" algn="ctr">
              <a:lnSpc>
                <a:spcPct val="100000"/>
              </a:lnSpc>
              <a:spcBef>
                <a:spcPts val="105"/>
              </a:spcBef>
            </a:pPr>
            <a:r>
              <a:rPr lang="en-US" sz="4400" dirty="0" smtClean="0">
                <a:solidFill>
                  <a:srgbClr val="FF0000"/>
                </a:solidFill>
                <a:latin typeface="Times New Roman"/>
                <a:cs typeface="Times New Roman"/>
              </a:rPr>
              <a:t>Building materials </a:t>
            </a:r>
            <a:endParaRPr sz="4400" dirty="0">
              <a:solidFill>
                <a:srgbClr val="FF0000"/>
              </a:solidFill>
              <a:latin typeface="Times New Roman"/>
              <a:cs typeface="Times New Roman"/>
            </a:endParaRPr>
          </a:p>
        </p:txBody>
      </p:sp>
      <p:sp>
        <p:nvSpPr>
          <p:cNvPr id="9" name="object 9"/>
          <p:cNvSpPr/>
          <p:nvPr/>
        </p:nvSpPr>
        <p:spPr>
          <a:xfrm>
            <a:off x="992124" y="2078735"/>
            <a:ext cx="577595" cy="598932"/>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11" name="object 11"/>
          <p:cNvSpPr/>
          <p:nvPr/>
        </p:nvSpPr>
        <p:spPr>
          <a:xfrm>
            <a:off x="5365013" y="1885334"/>
            <a:ext cx="626363" cy="902208"/>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
        <p:nvSpPr>
          <p:cNvPr id="12" name="object 12"/>
          <p:cNvSpPr/>
          <p:nvPr/>
        </p:nvSpPr>
        <p:spPr>
          <a:xfrm>
            <a:off x="992124" y="2663951"/>
            <a:ext cx="577595" cy="598932"/>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14" name="object 14"/>
          <p:cNvSpPr/>
          <p:nvPr/>
        </p:nvSpPr>
        <p:spPr>
          <a:xfrm>
            <a:off x="5231891" y="2479548"/>
            <a:ext cx="626363" cy="902208"/>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
        <p:nvSpPr>
          <p:cNvPr id="15" name="object 15"/>
          <p:cNvSpPr/>
          <p:nvPr/>
        </p:nvSpPr>
        <p:spPr>
          <a:xfrm>
            <a:off x="992124" y="3249167"/>
            <a:ext cx="577595" cy="598931"/>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17" name="object 17"/>
          <p:cNvSpPr/>
          <p:nvPr/>
        </p:nvSpPr>
        <p:spPr>
          <a:xfrm>
            <a:off x="2228088" y="3064764"/>
            <a:ext cx="626363" cy="902208"/>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
        <p:nvSpPr>
          <p:cNvPr id="18" name="object 18"/>
          <p:cNvSpPr/>
          <p:nvPr/>
        </p:nvSpPr>
        <p:spPr>
          <a:xfrm>
            <a:off x="992124" y="3834384"/>
            <a:ext cx="577595" cy="598932"/>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20" name="object 20"/>
          <p:cNvSpPr/>
          <p:nvPr/>
        </p:nvSpPr>
        <p:spPr>
          <a:xfrm>
            <a:off x="2345435" y="3649979"/>
            <a:ext cx="626363" cy="902208"/>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
        <p:nvSpPr>
          <p:cNvPr id="21" name="object 21"/>
          <p:cNvSpPr/>
          <p:nvPr/>
        </p:nvSpPr>
        <p:spPr>
          <a:xfrm>
            <a:off x="992124" y="4419600"/>
            <a:ext cx="577595" cy="598932"/>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23" name="object 23"/>
          <p:cNvSpPr/>
          <p:nvPr/>
        </p:nvSpPr>
        <p:spPr>
          <a:xfrm>
            <a:off x="2115311" y="4235196"/>
            <a:ext cx="626363" cy="902207"/>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
        <p:nvSpPr>
          <p:cNvPr id="24" name="object 24"/>
          <p:cNvSpPr/>
          <p:nvPr/>
        </p:nvSpPr>
        <p:spPr>
          <a:xfrm>
            <a:off x="992124" y="5004815"/>
            <a:ext cx="577595" cy="598932"/>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26" name="object 26"/>
          <p:cNvSpPr/>
          <p:nvPr/>
        </p:nvSpPr>
        <p:spPr>
          <a:xfrm>
            <a:off x="2575560" y="4820411"/>
            <a:ext cx="626363" cy="902207"/>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
        <p:nvSpPr>
          <p:cNvPr id="29" name="object 29"/>
          <p:cNvSpPr/>
          <p:nvPr/>
        </p:nvSpPr>
        <p:spPr>
          <a:xfrm>
            <a:off x="2100072" y="5405628"/>
            <a:ext cx="626363" cy="902208"/>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
        <p:nvSpPr>
          <p:cNvPr id="32" name="object 32"/>
          <p:cNvSpPr/>
          <p:nvPr/>
        </p:nvSpPr>
        <p:spPr>
          <a:xfrm>
            <a:off x="3003804" y="5990842"/>
            <a:ext cx="626364" cy="867156"/>
          </a:xfrm>
          <a:prstGeom prst="rect">
            <a:avLst/>
          </a:prstGeom>
          <a:blipFill>
            <a:blip r:embed="rId10" cstate="print"/>
            <a:stretch>
              <a:fillRect/>
            </a:stretch>
          </a:blipFill>
        </p:spPr>
        <p:txBody>
          <a:bodyPr wrap="square" lIns="0" tIns="0" rIns="0" bIns="0" rtlCol="0"/>
          <a:lstStyle/>
          <a:p>
            <a:endParaRPr>
              <a:solidFill>
                <a:srgbClr val="FF0000"/>
              </a:solidFill>
            </a:endParaRPr>
          </a:p>
        </p:txBody>
      </p:sp>
      <p:sp>
        <p:nvSpPr>
          <p:cNvPr id="33" name="object 33"/>
          <p:cNvSpPr txBox="1"/>
          <p:nvPr/>
        </p:nvSpPr>
        <p:spPr>
          <a:xfrm>
            <a:off x="1158099" y="1946045"/>
            <a:ext cx="4352290" cy="3579185"/>
          </a:xfrm>
          <a:prstGeom prst="rect">
            <a:avLst/>
          </a:prstGeom>
        </p:spPr>
        <p:txBody>
          <a:bodyPr vert="horz" wrap="square" lIns="0" tIns="110490" rIns="0" bIns="0" rtlCol="0">
            <a:spAutoFit/>
          </a:bodyPr>
          <a:lstStyle/>
          <a:p>
            <a:pPr marL="354965" indent="-342900">
              <a:lnSpc>
                <a:spcPct val="100000"/>
              </a:lnSpc>
              <a:spcBef>
                <a:spcPts val="770"/>
              </a:spcBef>
              <a:buClr>
                <a:srgbClr val="F7CC2E"/>
              </a:buClr>
              <a:buSzPct val="70312"/>
              <a:buFont typeface="Wingdings"/>
              <a:buChar char=""/>
              <a:tabLst>
                <a:tab pos="354965" algn="l"/>
                <a:tab pos="355600" algn="l"/>
              </a:tabLst>
            </a:pPr>
            <a:r>
              <a:rPr sz="3200" spc="-5" dirty="0" smtClean="0">
                <a:solidFill>
                  <a:srgbClr val="FF0000"/>
                </a:solidFill>
                <a:latin typeface="Cambria"/>
                <a:cs typeface="Cambria"/>
              </a:rPr>
              <a:t>Stone</a:t>
            </a:r>
            <a:endParaRPr sz="3200" dirty="0">
              <a:solidFill>
                <a:srgbClr val="FF0000"/>
              </a:solidFill>
              <a:latin typeface="Cambria"/>
              <a:cs typeface="Cambria"/>
            </a:endParaRPr>
          </a:p>
          <a:p>
            <a:pPr marL="354965" indent="-342900">
              <a:lnSpc>
                <a:spcPct val="100000"/>
              </a:lnSpc>
              <a:spcBef>
                <a:spcPts val="770"/>
              </a:spcBef>
              <a:buClr>
                <a:srgbClr val="F7CC2E"/>
              </a:buClr>
              <a:buSzPct val="70312"/>
              <a:buFont typeface="Wingdings"/>
              <a:buChar char=""/>
              <a:tabLst>
                <a:tab pos="354965" algn="l"/>
                <a:tab pos="355600" algn="l"/>
              </a:tabLst>
            </a:pPr>
            <a:r>
              <a:rPr sz="3200" spc="-5" dirty="0">
                <a:solidFill>
                  <a:srgbClr val="FF0000"/>
                </a:solidFill>
                <a:latin typeface="Cambria"/>
                <a:cs typeface="Cambria"/>
              </a:rPr>
              <a:t>Bricks</a:t>
            </a:r>
            <a:endParaRPr sz="3200" dirty="0">
              <a:solidFill>
                <a:srgbClr val="FF0000"/>
              </a:solidFill>
              <a:latin typeface="Cambria"/>
              <a:cs typeface="Cambria"/>
            </a:endParaRPr>
          </a:p>
          <a:p>
            <a:pPr marL="354965" indent="-342900">
              <a:lnSpc>
                <a:spcPct val="100000"/>
              </a:lnSpc>
              <a:spcBef>
                <a:spcPts val="765"/>
              </a:spcBef>
              <a:buClr>
                <a:srgbClr val="F7CC2E"/>
              </a:buClr>
              <a:buSzPct val="70312"/>
              <a:buFont typeface="Wingdings"/>
              <a:buChar char=""/>
              <a:tabLst>
                <a:tab pos="354965" algn="l"/>
                <a:tab pos="355600" algn="l"/>
              </a:tabLst>
            </a:pPr>
            <a:r>
              <a:rPr sz="3200" dirty="0">
                <a:solidFill>
                  <a:srgbClr val="FF0000"/>
                </a:solidFill>
                <a:latin typeface="Cambria"/>
                <a:cs typeface="Cambria"/>
              </a:rPr>
              <a:t>Lime</a:t>
            </a:r>
          </a:p>
          <a:p>
            <a:pPr marL="354965" indent="-342900">
              <a:lnSpc>
                <a:spcPct val="100000"/>
              </a:lnSpc>
              <a:spcBef>
                <a:spcPts val="775"/>
              </a:spcBef>
              <a:buClr>
                <a:srgbClr val="F7CC2E"/>
              </a:buClr>
              <a:buSzPct val="70312"/>
              <a:buFont typeface="Wingdings"/>
              <a:buChar char=""/>
              <a:tabLst>
                <a:tab pos="354965" algn="l"/>
                <a:tab pos="355600" algn="l"/>
              </a:tabLst>
            </a:pPr>
            <a:r>
              <a:rPr sz="3200" spc="-5" dirty="0">
                <a:solidFill>
                  <a:srgbClr val="FF0000"/>
                </a:solidFill>
                <a:latin typeface="Cambria"/>
                <a:cs typeface="Cambria"/>
              </a:rPr>
              <a:t>Cement</a:t>
            </a:r>
            <a:endParaRPr sz="3200" dirty="0">
              <a:solidFill>
                <a:srgbClr val="FF0000"/>
              </a:solidFill>
              <a:latin typeface="Cambria"/>
              <a:cs typeface="Cambria"/>
            </a:endParaRPr>
          </a:p>
          <a:p>
            <a:pPr marL="354965" indent="-342900">
              <a:lnSpc>
                <a:spcPct val="100000"/>
              </a:lnSpc>
              <a:spcBef>
                <a:spcPts val="765"/>
              </a:spcBef>
              <a:buClr>
                <a:srgbClr val="F7CC2E"/>
              </a:buClr>
              <a:buSzPct val="70312"/>
              <a:buFont typeface="Wingdings"/>
              <a:buChar char=""/>
              <a:tabLst>
                <a:tab pos="354965" algn="l"/>
                <a:tab pos="355600" algn="l"/>
              </a:tabLst>
            </a:pPr>
            <a:r>
              <a:rPr sz="3200" spc="-5" dirty="0">
                <a:solidFill>
                  <a:srgbClr val="FF0000"/>
                </a:solidFill>
                <a:latin typeface="Cambria"/>
                <a:cs typeface="Cambria"/>
              </a:rPr>
              <a:t>Sand</a:t>
            </a:r>
            <a:endParaRPr sz="3200" dirty="0">
              <a:solidFill>
                <a:srgbClr val="FF0000"/>
              </a:solidFill>
              <a:latin typeface="Cambria"/>
              <a:cs typeface="Cambria"/>
            </a:endParaRPr>
          </a:p>
          <a:p>
            <a:pPr marL="354965" indent="-342900">
              <a:lnSpc>
                <a:spcPct val="100000"/>
              </a:lnSpc>
              <a:spcBef>
                <a:spcPts val="770"/>
              </a:spcBef>
              <a:buClr>
                <a:srgbClr val="F7CC2E"/>
              </a:buClr>
              <a:buSzPct val="70312"/>
              <a:buFont typeface="Wingdings"/>
              <a:buChar char=""/>
              <a:tabLst>
                <a:tab pos="354965" algn="l"/>
                <a:tab pos="355600" algn="l"/>
              </a:tabLst>
            </a:pPr>
            <a:r>
              <a:rPr sz="3200" spc="-5" dirty="0">
                <a:solidFill>
                  <a:srgbClr val="FF0000"/>
                </a:solidFill>
                <a:latin typeface="Cambria"/>
                <a:cs typeface="Cambria"/>
              </a:rPr>
              <a:t>Aggregate</a:t>
            </a:r>
            <a:endParaRPr sz="3200" dirty="0">
              <a:solidFill>
                <a:srgbClr val="FF0000"/>
              </a:solidFill>
              <a:latin typeface="Cambria"/>
              <a:cs typeface="Cambria"/>
            </a:endParaRPr>
          </a:p>
        </p:txBody>
      </p:sp>
      <p:sp>
        <p:nvSpPr>
          <p:cNvPr id="34" name="object 34"/>
          <p:cNvSpPr/>
          <p:nvPr/>
        </p:nvSpPr>
        <p:spPr>
          <a:xfrm>
            <a:off x="4330191" y="2642313"/>
            <a:ext cx="4283456" cy="3214419"/>
          </a:xfrm>
          <a:prstGeom prst="rect">
            <a:avLst/>
          </a:prstGeom>
          <a:blipFill>
            <a:blip r:embed="rId11" cstate="print"/>
            <a:stretch>
              <a:fillRect/>
            </a:stretch>
          </a:blipFill>
        </p:spPr>
        <p:txBody>
          <a:bodyPr wrap="square" lIns="0" tIns="0" rIns="0" bIns="0" rtlCol="0"/>
          <a:lstStyle/>
          <a:p>
            <a:endParaRPr>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244851" y="1894332"/>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7" name="object 7"/>
          <p:cNvSpPr/>
          <p:nvPr/>
        </p:nvSpPr>
        <p:spPr>
          <a:xfrm>
            <a:off x="2578607" y="2479548"/>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10" name="object 10"/>
          <p:cNvSpPr/>
          <p:nvPr/>
        </p:nvSpPr>
        <p:spPr>
          <a:xfrm>
            <a:off x="2918460" y="3064764"/>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13" name="object 13"/>
          <p:cNvSpPr/>
          <p:nvPr/>
        </p:nvSpPr>
        <p:spPr>
          <a:xfrm>
            <a:off x="4480559" y="3649979"/>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14" name="object 14"/>
          <p:cNvSpPr txBox="1"/>
          <p:nvPr/>
        </p:nvSpPr>
        <p:spPr>
          <a:xfrm>
            <a:off x="990600" y="2101516"/>
            <a:ext cx="3976370" cy="2417328"/>
          </a:xfrm>
          <a:prstGeom prst="rect">
            <a:avLst/>
          </a:prstGeom>
        </p:spPr>
        <p:txBody>
          <a:bodyPr vert="horz" wrap="square" lIns="0" tIns="110490" rIns="0" bIns="0" rtlCol="0">
            <a:spAutoFit/>
          </a:bodyPr>
          <a:lstStyle/>
          <a:p>
            <a:pPr marL="355600" indent="-343535">
              <a:lnSpc>
                <a:spcPct val="100000"/>
              </a:lnSpc>
              <a:spcBef>
                <a:spcPts val="870"/>
              </a:spcBef>
              <a:buClr>
                <a:srgbClr val="F7CC2E"/>
              </a:buClr>
              <a:buSzPct val="70312"/>
              <a:buFont typeface="Wingdings"/>
              <a:buChar char=""/>
              <a:tabLst>
                <a:tab pos="354965" algn="l"/>
                <a:tab pos="356235" algn="l"/>
              </a:tabLst>
            </a:pPr>
            <a:r>
              <a:rPr sz="3200" spc="-5" dirty="0">
                <a:solidFill>
                  <a:srgbClr val="FF0000"/>
                </a:solidFill>
                <a:latin typeface="Cambria"/>
                <a:cs typeface="Cambria"/>
              </a:rPr>
              <a:t>Mortar</a:t>
            </a:r>
            <a:endParaRPr sz="3200" dirty="0">
              <a:solidFill>
                <a:srgbClr val="FF0000"/>
              </a:solidFill>
              <a:latin typeface="Cambria"/>
              <a:cs typeface="Cambria"/>
            </a:endParaRPr>
          </a:p>
          <a:p>
            <a:pPr marL="355600" indent="-343535">
              <a:lnSpc>
                <a:spcPct val="100000"/>
              </a:lnSpc>
              <a:spcBef>
                <a:spcPts val="765"/>
              </a:spcBef>
              <a:buClr>
                <a:srgbClr val="F7CC2E"/>
              </a:buClr>
              <a:buSzPct val="70312"/>
              <a:buFont typeface="Wingdings"/>
              <a:buChar char=""/>
              <a:tabLst>
                <a:tab pos="354965" algn="l"/>
                <a:tab pos="356235" algn="l"/>
              </a:tabLst>
            </a:pPr>
            <a:r>
              <a:rPr sz="3200" dirty="0">
                <a:solidFill>
                  <a:srgbClr val="FF0000"/>
                </a:solidFill>
                <a:latin typeface="Cambria"/>
                <a:cs typeface="Cambria"/>
              </a:rPr>
              <a:t>Concrete</a:t>
            </a:r>
          </a:p>
          <a:p>
            <a:pPr marL="12700" marR="5080">
              <a:lnSpc>
                <a:spcPts val="4610"/>
              </a:lnSpc>
              <a:spcBef>
                <a:spcPts val="280"/>
              </a:spcBef>
              <a:buClr>
                <a:srgbClr val="F7CC2E"/>
              </a:buClr>
              <a:buSzPct val="70312"/>
              <a:buFont typeface="Wingdings"/>
              <a:buChar char=""/>
              <a:tabLst>
                <a:tab pos="354965" algn="l"/>
                <a:tab pos="356235" algn="l"/>
              </a:tabLst>
            </a:pPr>
            <a:r>
              <a:rPr sz="3200" spc="-5" dirty="0">
                <a:solidFill>
                  <a:srgbClr val="FF0000"/>
                </a:solidFill>
                <a:latin typeface="Cambria"/>
                <a:cs typeface="Cambria"/>
              </a:rPr>
              <a:t>Other </a:t>
            </a:r>
            <a:r>
              <a:rPr sz="3200" dirty="0">
                <a:solidFill>
                  <a:srgbClr val="FF0000"/>
                </a:solidFill>
                <a:latin typeface="Cambria"/>
                <a:cs typeface="Cambria"/>
              </a:rPr>
              <a:t>civil  engineering</a:t>
            </a:r>
            <a:r>
              <a:rPr sz="3200" spc="-85" dirty="0">
                <a:solidFill>
                  <a:srgbClr val="FF0000"/>
                </a:solidFill>
                <a:latin typeface="Cambria"/>
                <a:cs typeface="Cambria"/>
              </a:rPr>
              <a:t> </a:t>
            </a:r>
            <a:r>
              <a:rPr sz="3200" spc="-5" dirty="0">
                <a:solidFill>
                  <a:srgbClr val="FF0000"/>
                </a:solidFill>
                <a:latin typeface="Cambria"/>
                <a:cs typeface="Cambria"/>
              </a:rPr>
              <a:t>materials</a:t>
            </a:r>
            <a:endParaRPr sz="3200" dirty="0">
              <a:solidFill>
                <a:srgbClr val="FF0000"/>
              </a:solidFill>
              <a:latin typeface="Cambria"/>
              <a:cs typeface="Cambria"/>
            </a:endParaRPr>
          </a:p>
        </p:txBody>
      </p:sp>
      <p:sp>
        <p:nvSpPr>
          <p:cNvPr id="15" name="object 15"/>
          <p:cNvSpPr/>
          <p:nvPr/>
        </p:nvSpPr>
        <p:spPr>
          <a:xfrm>
            <a:off x="4822381" y="3107484"/>
            <a:ext cx="4144898" cy="3346704"/>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16" name="object 16"/>
          <p:cNvSpPr/>
          <p:nvPr/>
        </p:nvSpPr>
        <p:spPr>
          <a:xfrm>
            <a:off x="8368283" y="6251447"/>
            <a:ext cx="245364" cy="291084"/>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17" name="object 17"/>
          <p:cNvSpPr/>
          <p:nvPr/>
        </p:nvSpPr>
        <p:spPr>
          <a:xfrm>
            <a:off x="8436864" y="6251447"/>
            <a:ext cx="216407" cy="291084"/>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18" name="object 18"/>
          <p:cNvSpPr txBox="1"/>
          <p:nvPr/>
        </p:nvSpPr>
        <p:spPr>
          <a:xfrm>
            <a:off x="8425180" y="6282577"/>
            <a:ext cx="120014" cy="319959"/>
          </a:xfrm>
          <a:prstGeom prst="rect">
            <a:avLst/>
          </a:prstGeom>
        </p:spPr>
        <p:txBody>
          <a:bodyPr vert="horz" wrap="square" lIns="0" tIns="12065" rIns="0" bIns="0" rtlCol="0">
            <a:spAutoFit/>
          </a:bodyPr>
          <a:lstStyle/>
          <a:p>
            <a:pPr marL="25400">
              <a:lnSpc>
                <a:spcPct val="100000"/>
              </a:lnSpc>
              <a:spcBef>
                <a:spcPts val="95"/>
              </a:spcBef>
            </a:pPr>
            <a:fld id="{81D60167-4931-47E6-BA6A-407CBD079E47}" type="slidenum">
              <a:rPr sz="1000" spc="-5" dirty="0">
                <a:solidFill>
                  <a:srgbClr val="FF0000"/>
                </a:solidFill>
                <a:latin typeface="Tahoma"/>
                <a:cs typeface="Tahoma"/>
              </a:rPr>
              <a:t>11</a:t>
            </a:fld>
            <a:endParaRPr sz="1000">
              <a:solidFill>
                <a:srgbClr val="FF0000"/>
              </a:solidFill>
              <a:latin typeface="Tahoma"/>
              <a:cs typeface="Tahoma"/>
            </a:endParaRPr>
          </a:p>
        </p:txBody>
      </p:sp>
      <p:sp>
        <p:nvSpPr>
          <p:cNvPr id="19" name="object 8"/>
          <p:cNvSpPr txBox="1">
            <a:spLocks/>
          </p:cNvSpPr>
          <p:nvPr/>
        </p:nvSpPr>
        <p:spPr>
          <a:xfrm>
            <a:off x="1952853" y="700774"/>
            <a:ext cx="6028233" cy="690574"/>
          </a:xfrm>
          <a:prstGeom prst="rect">
            <a:avLst/>
          </a:prstGeom>
        </p:spPr>
        <p:txBody>
          <a:bodyPr vert="horz" wrap="square" lIns="0" tIns="13335" rIns="0" bIns="0" rtlCol="0">
            <a:spAutoFit/>
          </a:bodyPr>
          <a:lstStyle>
            <a:lvl1pPr>
              <a:defRPr>
                <a:latin typeface="+mj-lt"/>
                <a:ea typeface="+mj-ea"/>
                <a:cs typeface="+mj-cs"/>
              </a:defRPr>
            </a:lvl1pPr>
          </a:lstStyle>
          <a:p>
            <a:pPr marL="12700" algn="ctr">
              <a:spcBef>
                <a:spcPts val="105"/>
              </a:spcBef>
            </a:pPr>
            <a:r>
              <a:rPr lang="en-US" sz="4400" dirty="0">
                <a:solidFill>
                  <a:srgbClr val="FF0000"/>
                </a:solidFill>
                <a:latin typeface="Times New Roman"/>
                <a:cs typeface="Times New Roman"/>
              </a:rPr>
              <a:t>Building materials </a:t>
            </a:r>
            <a:endParaRPr lang="en-US" sz="4400" kern="0" dirty="0">
              <a:solidFill>
                <a:srgbClr val="FF0000"/>
              </a:solidFill>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09800"/>
            <a:ext cx="7848600" cy="3539430"/>
          </a:xfrm>
          <a:prstGeom prst="rect">
            <a:avLst/>
          </a:prstGeom>
        </p:spPr>
        <p:txBody>
          <a:bodyPr wrap="square">
            <a:spAutoFit/>
          </a:bodyPr>
          <a:lstStyle/>
          <a:p>
            <a:pPr marL="12700" marR="5080" algn="just">
              <a:lnSpc>
                <a:spcPct val="100000"/>
              </a:lnSpc>
              <a:spcBef>
                <a:spcPts val="105"/>
              </a:spcBef>
              <a:tabLst>
                <a:tab pos="355600" algn="l"/>
              </a:tabLst>
            </a:pPr>
            <a:r>
              <a:rPr lang="en-US" sz="2800" spc="-5" dirty="0">
                <a:solidFill>
                  <a:srgbClr val="FF0000"/>
                </a:solidFill>
                <a:ea typeface="Cambria" panose="02040503050406030204" pitchFamily="18" charset="0"/>
                <a:cs typeface="Times New Roman"/>
              </a:rPr>
              <a:t>Building materials have </a:t>
            </a:r>
            <a:r>
              <a:rPr lang="en-US" sz="2800" dirty="0">
                <a:solidFill>
                  <a:srgbClr val="FF0000"/>
                </a:solidFill>
                <a:ea typeface="Cambria" panose="02040503050406030204" pitchFamily="18" charset="0"/>
                <a:cs typeface="Times New Roman"/>
              </a:rPr>
              <a:t>an </a:t>
            </a:r>
            <a:r>
              <a:rPr lang="en-US" sz="2800" spc="-5" dirty="0">
                <a:solidFill>
                  <a:srgbClr val="FF0000"/>
                </a:solidFill>
                <a:ea typeface="Cambria" panose="02040503050406030204" pitchFamily="18" charset="0"/>
                <a:cs typeface="Times New Roman"/>
              </a:rPr>
              <a:t>important </a:t>
            </a:r>
            <a:r>
              <a:rPr lang="en-US" sz="2800" spc="-15" dirty="0">
                <a:solidFill>
                  <a:srgbClr val="FF0000"/>
                </a:solidFill>
                <a:ea typeface="Cambria" panose="02040503050406030204" pitchFamily="18" charset="0"/>
                <a:cs typeface="Times New Roman"/>
              </a:rPr>
              <a:t>role  </a:t>
            </a:r>
            <a:r>
              <a:rPr lang="en-US" sz="2800" dirty="0">
                <a:solidFill>
                  <a:srgbClr val="FF0000"/>
                </a:solidFill>
                <a:ea typeface="Cambria" panose="02040503050406030204" pitchFamily="18" charset="0"/>
                <a:cs typeface="Times New Roman"/>
              </a:rPr>
              <a:t>to </a:t>
            </a:r>
            <a:r>
              <a:rPr lang="en-US" sz="2800" spc="-5" dirty="0">
                <a:solidFill>
                  <a:srgbClr val="FF0000"/>
                </a:solidFill>
                <a:ea typeface="Cambria" panose="02040503050406030204" pitchFamily="18" charset="0"/>
                <a:cs typeface="Times New Roman"/>
              </a:rPr>
              <a:t>play in </a:t>
            </a:r>
            <a:r>
              <a:rPr lang="en-US" sz="2800" dirty="0">
                <a:solidFill>
                  <a:srgbClr val="FF0000"/>
                </a:solidFill>
                <a:ea typeface="Cambria" panose="02040503050406030204" pitchFamily="18" charset="0"/>
                <a:cs typeface="Times New Roman"/>
              </a:rPr>
              <a:t>this modern age </a:t>
            </a:r>
            <a:r>
              <a:rPr lang="en-US" sz="2800" spc="-5" dirty="0">
                <a:solidFill>
                  <a:srgbClr val="FF0000"/>
                </a:solidFill>
                <a:ea typeface="Cambria" panose="02040503050406030204" pitchFamily="18" charset="0"/>
                <a:cs typeface="Times New Roman"/>
              </a:rPr>
              <a:t>of</a:t>
            </a:r>
            <a:r>
              <a:rPr lang="en-US" sz="2800" spc="540" dirty="0">
                <a:solidFill>
                  <a:srgbClr val="FF0000"/>
                </a:solidFill>
                <a:ea typeface="Cambria" panose="02040503050406030204" pitchFamily="18" charset="0"/>
                <a:cs typeface="Times New Roman"/>
              </a:rPr>
              <a:t> </a:t>
            </a:r>
            <a:r>
              <a:rPr lang="en-US" sz="2800" spc="-5" dirty="0">
                <a:solidFill>
                  <a:srgbClr val="FF0000"/>
                </a:solidFill>
                <a:ea typeface="Cambria" panose="02040503050406030204" pitchFamily="18" charset="0"/>
                <a:cs typeface="Times New Roman"/>
              </a:rPr>
              <a:t>technology.  </a:t>
            </a:r>
            <a:r>
              <a:rPr lang="en-US" sz="2800" dirty="0">
                <a:solidFill>
                  <a:srgbClr val="FF0000"/>
                </a:solidFill>
                <a:ea typeface="Cambria" panose="02040503050406030204" pitchFamily="18" charset="0"/>
                <a:cs typeface="Times New Roman"/>
              </a:rPr>
              <a:t>Although their most </a:t>
            </a:r>
            <a:r>
              <a:rPr lang="en-US" sz="2800" spc="-5" dirty="0">
                <a:solidFill>
                  <a:srgbClr val="FF0000"/>
                </a:solidFill>
                <a:ea typeface="Cambria" panose="02040503050406030204" pitchFamily="18" charset="0"/>
                <a:cs typeface="Times New Roman"/>
              </a:rPr>
              <a:t>important </a:t>
            </a:r>
            <a:r>
              <a:rPr lang="en-US" sz="2800" dirty="0">
                <a:solidFill>
                  <a:srgbClr val="FF0000"/>
                </a:solidFill>
                <a:ea typeface="Cambria" panose="02040503050406030204" pitchFamily="18" charset="0"/>
                <a:cs typeface="Times New Roman"/>
              </a:rPr>
              <a:t>use </a:t>
            </a:r>
            <a:r>
              <a:rPr lang="en-US" sz="2800" spc="-5" dirty="0">
                <a:solidFill>
                  <a:srgbClr val="FF0000"/>
                </a:solidFill>
                <a:ea typeface="Cambria" panose="02040503050406030204" pitchFamily="18" charset="0"/>
                <a:cs typeface="Times New Roman"/>
              </a:rPr>
              <a:t>is in  </a:t>
            </a:r>
            <a:r>
              <a:rPr lang="en-US" sz="2800" dirty="0">
                <a:solidFill>
                  <a:srgbClr val="FF0000"/>
                </a:solidFill>
                <a:ea typeface="Cambria" panose="02040503050406030204" pitchFamily="18" charset="0"/>
                <a:cs typeface="Times New Roman"/>
              </a:rPr>
              <a:t>construction </a:t>
            </a:r>
            <a:r>
              <a:rPr lang="en-US" sz="2800" spc="-5" dirty="0" smtClean="0">
                <a:solidFill>
                  <a:srgbClr val="FF0000"/>
                </a:solidFill>
                <a:ea typeface="Cambria" panose="02040503050406030204" pitchFamily="18" charset="0"/>
                <a:cs typeface="Times New Roman"/>
              </a:rPr>
              <a:t>activities. </a:t>
            </a:r>
            <a:r>
              <a:rPr lang="en-US" sz="2800" spc="-5" dirty="0">
                <a:solidFill>
                  <a:srgbClr val="FF0000"/>
                </a:solidFill>
                <a:ea typeface="Cambria" panose="02040503050406030204" pitchFamily="18" charset="0"/>
                <a:cs typeface="Times New Roman"/>
              </a:rPr>
              <a:t>N</a:t>
            </a:r>
            <a:r>
              <a:rPr lang="en-US" sz="2800" spc="-5" dirty="0" smtClean="0">
                <a:solidFill>
                  <a:srgbClr val="FF0000"/>
                </a:solidFill>
                <a:ea typeface="Cambria" panose="02040503050406030204" pitchFamily="18" charset="0"/>
                <a:cs typeface="Times New Roman"/>
              </a:rPr>
              <a:t>o </a:t>
            </a:r>
            <a:r>
              <a:rPr lang="en-US" sz="2800" spc="-5" dirty="0">
                <a:solidFill>
                  <a:srgbClr val="FF0000"/>
                </a:solidFill>
                <a:ea typeface="Cambria" panose="02040503050406030204" pitchFamily="18" charset="0"/>
                <a:cs typeface="Times New Roman"/>
              </a:rPr>
              <a:t>field </a:t>
            </a:r>
            <a:r>
              <a:rPr lang="en-US" sz="2800" dirty="0">
                <a:solidFill>
                  <a:srgbClr val="FF0000"/>
                </a:solidFill>
                <a:ea typeface="Cambria" panose="02040503050406030204" pitchFamily="18" charset="0"/>
                <a:cs typeface="Times New Roman"/>
              </a:rPr>
              <a:t>of </a:t>
            </a:r>
            <a:r>
              <a:rPr lang="en-US" sz="2800" spc="-5" dirty="0">
                <a:solidFill>
                  <a:srgbClr val="FF0000"/>
                </a:solidFill>
                <a:ea typeface="Cambria" panose="02040503050406030204" pitchFamily="18" charset="0"/>
                <a:cs typeface="Times New Roman"/>
              </a:rPr>
              <a:t>engineering  is conceivable without their use. </a:t>
            </a:r>
            <a:r>
              <a:rPr lang="en-US" sz="2800" dirty="0">
                <a:solidFill>
                  <a:srgbClr val="FF0000"/>
                </a:solidFill>
                <a:ea typeface="Cambria" panose="02040503050406030204" pitchFamily="18" charset="0"/>
                <a:cs typeface="Times New Roman"/>
              </a:rPr>
              <a:t>Also, </a:t>
            </a:r>
            <a:r>
              <a:rPr lang="en-US" sz="2800" spc="-5" dirty="0">
                <a:solidFill>
                  <a:srgbClr val="FF0000"/>
                </a:solidFill>
                <a:ea typeface="Cambria" panose="02040503050406030204" pitchFamily="18" charset="0"/>
                <a:cs typeface="Times New Roman"/>
              </a:rPr>
              <a:t>the  building materials industry is </a:t>
            </a:r>
            <a:r>
              <a:rPr lang="en-US" sz="2800" dirty="0">
                <a:solidFill>
                  <a:srgbClr val="FF0000"/>
                </a:solidFill>
                <a:ea typeface="Cambria" panose="02040503050406030204" pitchFamily="18" charset="0"/>
                <a:cs typeface="Times New Roman"/>
              </a:rPr>
              <a:t>an </a:t>
            </a:r>
            <a:r>
              <a:rPr lang="en-US" sz="2800" spc="-5" dirty="0">
                <a:solidFill>
                  <a:srgbClr val="FF0000"/>
                </a:solidFill>
                <a:ea typeface="Cambria" panose="02040503050406030204" pitchFamily="18" charset="0"/>
                <a:cs typeface="Times New Roman"/>
              </a:rPr>
              <a:t>important  </a:t>
            </a:r>
            <a:r>
              <a:rPr lang="en-US" sz="2800" dirty="0">
                <a:solidFill>
                  <a:srgbClr val="FF0000"/>
                </a:solidFill>
                <a:ea typeface="Cambria" panose="02040503050406030204" pitchFamily="18" charset="0"/>
                <a:cs typeface="Times New Roman"/>
              </a:rPr>
              <a:t>contributor </a:t>
            </a:r>
            <a:r>
              <a:rPr lang="en-US" sz="2800" spc="-5" dirty="0">
                <a:solidFill>
                  <a:srgbClr val="FF0000"/>
                </a:solidFill>
                <a:ea typeface="Cambria" panose="02040503050406030204" pitchFamily="18" charset="0"/>
                <a:cs typeface="Times New Roman"/>
              </a:rPr>
              <a:t>in our national economy </a:t>
            </a:r>
            <a:r>
              <a:rPr lang="en-US" sz="2800" dirty="0">
                <a:solidFill>
                  <a:srgbClr val="FF0000"/>
                </a:solidFill>
                <a:ea typeface="Cambria" panose="02040503050406030204" pitchFamily="18" charset="0"/>
                <a:cs typeface="Times New Roman"/>
              </a:rPr>
              <a:t>as its  output governs </a:t>
            </a:r>
            <a:r>
              <a:rPr lang="en-US" sz="2800" spc="-5" dirty="0">
                <a:solidFill>
                  <a:srgbClr val="FF0000"/>
                </a:solidFill>
                <a:ea typeface="Cambria" panose="02040503050406030204" pitchFamily="18" charset="0"/>
                <a:cs typeface="Times New Roman"/>
              </a:rPr>
              <a:t>both </a:t>
            </a:r>
            <a:r>
              <a:rPr lang="en-US" sz="2800" dirty="0">
                <a:solidFill>
                  <a:srgbClr val="FF0000"/>
                </a:solidFill>
                <a:ea typeface="Cambria" panose="02040503050406030204" pitchFamily="18" charset="0"/>
                <a:cs typeface="Times New Roman"/>
              </a:rPr>
              <a:t>the rate </a:t>
            </a:r>
            <a:r>
              <a:rPr lang="en-US" sz="2800" spc="-5" dirty="0">
                <a:solidFill>
                  <a:srgbClr val="FF0000"/>
                </a:solidFill>
                <a:ea typeface="Cambria" panose="02040503050406030204" pitchFamily="18" charset="0"/>
                <a:cs typeface="Times New Roman"/>
              </a:rPr>
              <a:t>and the quality  </a:t>
            </a:r>
            <a:r>
              <a:rPr lang="en-US" sz="2800" dirty="0">
                <a:solidFill>
                  <a:srgbClr val="FF0000"/>
                </a:solidFill>
                <a:ea typeface="Cambria" panose="02040503050406030204" pitchFamily="18" charset="0"/>
                <a:cs typeface="Times New Roman"/>
              </a:rPr>
              <a:t>of construction</a:t>
            </a:r>
            <a:r>
              <a:rPr lang="en-US" sz="2800" spc="-55" dirty="0">
                <a:solidFill>
                  <a:srgbClr val="FF0000"/>
                </a:solidFill>
                <a:ea typeface="Cambria" panose="02040503050406030204" pitchFamily="18" charset="0"/>
                <a:cs typeface="Times New Roman"/>
              </a:rPr>
              <a:t> </a:t>
            </a:r>
            <a:r>
              <a:rPr lang="en-US" sz="2800" dirty="0">
                <a:solidFill>
                  <a:srgbClr val="FF0000"/>
                </a:solidFill>
                <a:ea typeface="Cambria" panose="02040503050406030204" pitchFamily="18" charset="0"/>
                <a:cs typeface="Times New Roman"/>
              </a:rPr>
              <a:t>work.</a:t>
            </a:r>
          </a:p>
        </p:txBody>
      </p:sp>
      <p:sp>
        <p:nvSpPr>
          <p:cNvPr id="3" name="Rectangle 2"/>
          <p:cNvSpPr/>
          <p:nvPr/>
        </p:nvSpPr>
        <p:spPr>
          <a:xfrm>
            <a:off x="2286000" y="762000"/>
            <a:ext cx="5548378" cy="584775"/>
          </a:xfrm>
          <a:prstGeom prst="rect">
            <a:avLst/>
          </a:prstGeom>
        </p:spPr>
        <p:txBody>
          <a:bodyPr wrap="none">
            <a:spAutoFit/>
          </a:bodyPr>
          <a:lstStyle/>
          <a:p>
            <a:r>
              <a:rPr lang="en-US" sz="3200" b="1" dirty="0">
                <a:solidFill>
                  <a:srgbClr val="FF0000"/>
                </a:solidFill>
              </a:rPr>
              <a:t>Building Construction</a:t>
            </a:r>
            <a:r>
              <a:rPr lang="en-US" sz="3200" b="1" spc="-45" dirty="0">
                <a:solidFill>
                  <a:srgbClr val="FF0000"/>
                </a:solidFill>
              </a:rPr>
              <a:t> </a:t>
            </a:r>
            <a:r>
              <a:rPr lang="en-US" sz="3200" b="1" dirty="0">
                <a:solidFill>
                  <a:srgbClr val="FF0000"/>
                </a:solidFill>
              </a:rPr>
              <a:t>Materials</a:t>
            </a:r>
          </a:p>
        </p:txBody>
      </p:sp>
    </p:spTree>
    <p:extLst>
      <p:ext uri="{BB962C8B-B14F-4D97-AF65-F5344CB8AC3E}">
        <p14:creationId xmlns:p14="http://schemas.microsoft.com/office/powerpoint/2010/main" val="4136990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28800"/>
            <a:ext cx="7772400" cy="3995966"/>
          </a:xfrm>
          <a:prstGeom prst="rect">
            <a:avLst/>
          </a:prstGeom>
        </p:spPr>
        <p:txBody>
          <a:bodyPr wrap="square">
            <a:spAutoFit/>
          </a:bodyPr>
          <a:lstStyle/>
          <a:p>
            <a:pPr marL="12700" marR="5080" algn="just">
              <a:lnSpc>
                <a:spcPct val="99500"/>
              </a:lnSpc>
              <a:spcBef>
                <a:spcPts val="125"/>
              </a:spcBef>
            </a:pPr>
            <a:r>
              <a:rPr lang="en-US" sz="2800" dirty="0" smtClean="0">
                <a:solidFill>
                  <a:srgbClr val="FF0000"/>
                </a:solidFill>
                <a:cs typeface="Times New Roman"/>
              </a:rPr>
              <a:t>There are certain general factors which affect the choice of materials for particular scheme. Perhaps the most important </a:t>
            </a:r>
            <a:r>
              <a:rPr lang="en-US" sz="2800" dirty="0">
                <a:solidFill>
                  <a:srgbClr val="FF0000"/>
                </a:solidFill>
                <a:cs typeface="Times New Roman"/>
              </a:rPr>
              <a:t>of </a:t>
            </a:r>
            <a:r>
              <a:rPr lang="en-US" sz="2800" spc="-5" dirty="0">
                <a:solidFill>
                  <a:srgbClr val="FF0000"/>
                </a:solidFill>
                <a:cs typeface="Times New Roman"/>
              </a:rPr>
              <a:t>these is </a:t>
            </a:r>
            <a:r>
              <a:rPr lang="en-US" sz="2800" dirty="0">
                <a:solidFill>
                  <a:srgbClr val="FF0000"/>
                </a:solidFill>
                <a:cs typeface="Times New Roman"/>
              </a:rPr>
              <a:t>the climatic background.  </a:t>
            </a:r>
            <a:r>
              <a:rPr lang="en-US" sz="2800" spc="-20" dirty="0">
                <a:solidFill>
                  <a:srgbClr val="FF0000"/>
                </a:solidFill>
                <a:cs typeface="Times New Roman"/>
              </a:rPr>
              <a:t>Obviously, </a:t>
            </a:r>
            <a:r>
              <a:rPr lang="en-US" sz="2800" spc="-10" dirty="0">
                <a:solidFill>
                  <a:srgbClr val="FF0000"/>
                </a:solidFill>
                <a:cs typeface="Times New Roman"/>
              </a:rPr>
              <a:t>different </a:t>
            </a:r>
            <a:r>
              <a:rPr lang="en-US" sz="2800" dirty="0">
                <a:solidFill>
                  <a:srgbClr val="FF0000"/>
                </a:solidFill>
                <a:cs typeface="Times New Roman"/>
              </a:rPr>
              <a:t>materials </a:t>
            </a:r>
            <a:r>
              <a:rPr lang="en-US" sz="2800" spc="-5" dirty="0">
                <a:solidFill>
                  <a:srgbClr val="FF0000"/>
                </a:solidFill>
                <a:cs typeface="Times New Roman"/>
              </a:rPr>
              <a:t>and </a:t>
            </a:r>
            <a:r>
              <a:rPr lang="en-US" sz="2800" dirty="0">
                <a:solidFill>
                  <a:srgbClr val="FF0000"/>
                </a:solidFill>
                <a:cs typeface="Times New Roman"/>
              </a:rPr>
              <a:t>forms </a:t>
            </a:r>
            <a:r>
              <a:rPr lang="en-US" sz="2800" spc="-10" dirty="0">
                <a:solidFill>
                  <a:srgbClr val="FF0000"/>
                </a:solidFill>
                <a:cs typeface="Times New Roman"/>
              </a:rPr>
              <a:t>of  </a:t>
            </a:r>
            <a:r>
              <a:rPr lang="en-US" sz="2800" dirty="0">
                <a:solidFill>
                  <a:srgbClr val="FF0000"/>
                </a:solidFill>
                <a:cs typeface="Times New Roman"/>
              </a:rPr>
              <a:t>construction </a:t>
            </a:r>
            <a:r>
              <a:rPr lang="en-US" sz="2800" spc="-5" dirty="0">
                <a:solidFill>
                  <a:srgbClr val="FF0000"/>
                </a:solidFill>
                <a:cs typeface="Times New Roman"/>
              </a:rPr>
              <a:t>have </a:t>
            </a:r>
            <a:r>
              <a:rPr lang="en-US" sz="2800" dirty="0">
                <a:solidFill>
                  <a:srgbClr val="FF0000"/>
                </a:solidFill>
                <a:cs typeface="Times New Roman"/>
              </a:rPr>
              <a:t>developed </a:t>
            </a:r>
            <a:r>
              <a:rPr lang="en-US" sz="2800" spc="-10" dirty="0">
                <a:solidFill>
                  <a:srgbClr val="FF0000"/>
                </a:solidFill>
                <a:cs typeface="Times New Roman"/>
              </a:rPr>
              <a:t>in different  </a:t>
            </a:r>
            <a:r>
              <a:rPr lang="en-US" sz="2800" dirty="0">
                <a:solidFill>
                  <a:srgbClr val="FF0000"/>
                </a:solidFill>
                <a:cs typeface="Times New Roman"/>
              </a:rPr>
              <a:t>parts of the </a:t>
            </a:r>
            <a:r>
              <a:rPr lang="en-US" sz="2800" spc="-5" dirty="0">
                <a:solidFill>
                  <a:srgbClr val="FF0000"/>
                </a:solidFill>
                <a:cs typeface="Times New Roman"/>
              </a:rPr>
              <a:t>world </a:t>
            </a:r>
            <a:r>
              <a:rPr lang="en-US" sz="2800" dirty="0">
                <a:solidFill>
                  <a:srgbClr val="FF0000"/>
                </a:solidFill>
                <a:cs typeface="Times New Roman"/>
              </a:rPr>
              <a:t>as a </a:t>
            </a:r>
            <a:r>
              <a:rPr lang="en-US" sz="2800" spc="-10" dirty="0">
                <a:solidFill>
                  <a:srgbClr val="FF0000"/>
                </a:solidFill>
                <a:cs typeface="Times New Roman"/>
              </a:rPr>
              <a:t>result </a:t>
            </a:r>
            <a:r>
              <a:rPr lang="en-US" sz="2800" dirty="0">
                <a:solidFill>
                  <a:srgbClr val="FF0000"/>
                </a:solidFill>
                <a:cs typeface="Times New Roman"/>
              </a:rPr>
              <a:t>of </a:t>
            </a:r>
            <a:r>
              <a:rPr lang="en-US" sz="2800" spc="-5" dirty="0">
                <a:solidFill>
                  <a:srgbClr val="FF0000"/>
                </a:solidFill>
                <a:cs typeface="Times New Roman"/>
              </a:rPr>
              <a:t>climatic  differences</a:t>
            </a:r>
            <a:r>
              <a:rPr lang="en-US" sz="2800" spc="-5" dirty="0" smtClean="0">
                <a:solidFill>
                  <a:srgbClr val="FF0000"/>
                </a:solidFill>
                <a:cs typeface="Times New Roman"/>
              </a:rPr>
              <a:t>.</a:t>
            </a:r>
          </a:p>
          <a:p>
            <a:pPr marL="12700" marR="5080" algn="just">
              <a:lnSpc>
                <a:spcPct val="99500"/>
              </a:lnSpc>
              <a:spcBef>
                <a:spcPts val="125"/>
              </a:spcBef>
            </a:pPr>
            <a:r>
              <a:rPr lang="en-US" sz="2800" dirty="0">
                <a:solidFill>
                  <a:srgbClr val="FF0000"/>
                </a:solidFill>
                <a:cs typeface="Times New Roman"/>
              </a:rPr>
              <a:t>Another factor </a:t>
            </a:r>
            <a:r>
              <a:rPr lang="en-US" sz="2800" spc="-5" dirty="0">
                <a:solidFill>
                  <a:srgbClr val="FF0000"/>
                </a:solidFill>
                <a:cs typeface="Times New Roman"/>
              </a:rPr>
              <a:t>is </a:t>
            </a:r>
            <a:r>
              <a:rPr lang="en-US" sz="2800" dirty="0">
                <a:solidFill>
                  <a:srgbClr val="FF0000"/>
                </a:solidFill>
                <a:cs typeface="Times New Roman"/>
              </a:rPr>
              <a:t>the economic aspect of </a:t>
            </a:r>
            <a:r>
              <a:rPr lang="en-US" sz="2800" spc="-10" dirty="0">
                <a:solidFill>
                  <a:srgbClr val="FF0000"/>
                </a:solidFill>
                <a:cs typeface="Times New Roman"/>
              </a:rPr>
              <a:t>the  </a:t>
            </a:r>
            <a:r>
              <a:rPr lang="en-US" sz="2800" dirty="0">
                <a:solidFill>
                  <a:srgbClr val="FF0000"/>
                </a:solidFill>
                <a:cs typeface="Times New Roman"/>
              </a:rPr>
              <a:t>choice of</a:t>
            </a:r>
            <a:r>
              <a:rPr lang="en-US" sz="2800" spc="-30" dirty="0">
                <a:solidFill>
                  <a:srgbClr val="FF0000"/>
                </a:solidFill>
                <a:cs typeface="Times New Roman"/>
              </a:rPr>
              <a:t> </a:t>
            </a:r>
            <a:r>
              <a:rPr lang="en-US" sz="2800" dirty="0">
                <a:solidFill>
                  <a:srgbClr val="FF0000"/>
                </a:solidFill>
                <a:cs typeface="Times New Roman"/>
              </a:rPr>
              <a:t>materials.</a:t>
            </a:r>
          </a:p>
          <a:p>
            <a:pPr marL="12700" marR="5080" algn="just">
              <a:lnSpc>
                <a:spcPct val="99500"/>
              </a:lnSpc>
              <a:spcBef>
                <a:spcPts val="125"/>
              </a:spcBef>
            </a:pPr>
            <a:endParaRPr lang="en-US" sz="2800" dirty="0">
              <a:solidFill>
                <a:srgbClr val="FF0000"/>
              </a:solidFill>
              <a:latin typeface="Times New Roman"/>
              <a:cs typeface="Times New Roman"/>
            </a:endParaRPr>
          </a:p>
        </p:txBody>
      </p:sp>
      <p:sp>
        <p:nvSpPr>
          <p:cNvPr id="4" name="Rectangle 3"/>
          <p:cNvSpPr/>
          <p:nvPr/>
        </p:nvSpPr>
        <p:spPr>
          <a:xfrm>
            <a:off x="2286000" y="762000"/>
            <a:ext cx="5548378" cy="584775"/>
          </a:xfrm>
          <a:prstGeom prst="rect">
            <a:avLst/>
          </a:prstGeom>
        </p:spPr>
        <p:txBody>
          <a:bodyPr wrap="none">
            <a:spAutoFit/>
          </a:bodyPr>
          <a:lstStyle/>
          <a:p>
            <a:r>
              <a:rPr lang="en-US" sz="3200" b="1" dirty="0">
                <a:solidFill>
                  <a:srgbClr val="FF0000"/>
                </a:solidFill>
              </a:rPr>
              <a:t>Building Construction</a:t>
            </a:r>
            <a:r>
              <a:rPr lang="en-US" sz="3200" b="1" spc="-45" dirty="0">
                <a:solidFill>
                  <a:srgbClr val="FF0000"/>
                </a:solidFill>
              </a:rPr>
              <a:t> </a:t>
            </a:r>
            <a:r>
              <a:rPr lang="en-US" sz="3200" b="1" dirty="0">
                <a:solidFill>
                  <a:srgbClr val="FF0000"/>
                </a:solidFill>
              </a:rPr>
              <a:t>Materials</a:t>
            </a:r>
          </a:p>
        </p:txBody>
      </p:sp>
    </p:spTree>
    <p:extLst>
      <p:ext uri="{BB962C8B-B14F-4D97-AF65-F5344CB8AC3E}">
        <p14:creationId xmlns:p14="http://schemas.microsoft.com/office/powerpoint/2010/main" val="3345202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054221" y="4421885"/>
            <a:ext cx="276225" cy="2103120"/>
          </a:xfrm>
          <a:custGeom>
            <a:avLst/>
            <a:gdLst/>
            <a:ahLst/>
            <a:cxnLst/>
            <a:rect l="l" t="t" r="r" b="b"/>
            <a:pathLst>
              <a:path w="276225" h="2103120">
                <a:moveTo>
                  <a:pt x="0" y="0"/>
                </a:moveTo>
                <a:lnTo>
                  <a:pt x="137921" y="0"/>
                </a:lnTo>
                <a:lnTo>
                  <a:pt x="137921" y="2102523"/>
                </a:lnTo>
                <a:lnTo>
                  <a:pt x="275843" y="2102523"/>
                </a:lnTo>
              </a:path>
            </a:pathLst>
          </a:custGeom>
          <a:ln w="25400">
            <a:solidFill>
              <a:srgbClr val="E75C00"/>
            </a:solidFill>
          </a:ln>
        </p:spPr>
        <p:txBody>
          <a:bodyPr wrap="square" lIns="0" tIns="0" rIns="0" bIns="0" rtlCol="0"/>
          <a:lstStyle/>
          <a:p>
            <a:endParaRPr/>
          </a:p>
        </p:txBody>
      </p:sp>
      <p:sp>
        <p:nvSpPr>
          <p:cNvPr id="3" name="object 3"/>
          <p:cNvSpPr/>
          <p:nvPr/>
        </p:nvSpPr>
        <p:spPr>
          <a:xfrm>
            <a:off x="4054221" y="4421885"/>
            <a:ext cx="276225" cy="1577340"/>
          </a:xfrm>
          <a:custGeom>
            <a:avLst/>
            <a:gdLst/>
            <a:ahLst/>
            <a:cxnLst/>
            <a:rect l="l" t="t" r="r" b="b"/>
            <a:pathLst>
              <a:path w="276225" h="1577339">
                <a:moveTo>
                  <a:pt x="0" y="0"/>
                </a:moveTo>
                <a:lnTo>
                  <a:pt x="137921" y="0"/>
                </a:lnTo>
                <a:lnTo>
                  <a:pt x="137921" y="1576895"/>
                </a:lnTo>
                <a:lnTo>
                  <a:pt x="275843" y="1576895"/>
                </a:lnTo>
              </a:path>
            </a:pathLst>
          </a:custGeom>
          <a:ln w="25400">
            <a:solidFill>
              <a:srgbClr val="E75C00"/>
            </a:solidFill>
          </a:ln>
        </p:spPr>
        <p:txBody>
          <a:bodyPr wrap="square" lIns="0" tIns="0" rIns="0" bIns="0" rtlCol="0"/>
          <a:lstStyle/>
          <a:p>
            <a:endParaRPr/>
          </a:p>
        </p:txBody>
      </p:sp>
      <p:sp>
        <p:nvSpPr>
          <p:cNvPr id="4" name="object 4"/>
          <p:cNvSpPr/>
          <p:nvPr/>
        </p:nvSpPr>
        <p:spPr>
          <a:xfrm>
            <a:off x="4054221" y="4421885"/>
            <a:ext cx="276225" cy="1051560"/>
          </a:xfrm>
          <a:custGeom>
            <a:avLst/>
            <a:gdLst/>
            <a:ahLst/>
            <a:cxnLst/>
            <a:rect l="l" t="t" r="r" b="b"/>
            <a:pathLst>
              <a:path w="276225" h="1051560">
                <a:moveTo>
                  <a:pt x="0" y="0"/>
                </a:moveTo>
                <a:lnTo>
                  <a:pt x="137921" y="0"/>
                </a:lnTo>
                <a:lnTo>
                  <a:pt x="137921" y="1051305"/>
                </a:lnTo>
                <a:lnTo>
                  <a:pt x="275843" y="1051305"/>
                </a:lnTo>
              </a:path>
            </a:pathLst>
          </a:custGeom>
          <a:ln w="25400">
            <a:solidFill>
              <a:srgbClr val="E75C00"/>
            </a:solidFill>
          </a:ln>
        </p:spPr>
        <p:txBody>
          <a:bodyPr wrap="square" lIns="0" tIns="0" rIns="0" bIns="0" rtlCol="0"/>
          <a:lstStyle/>
          <a:p>
            <a:endParaRPr/>
          </a:p>
        </p:txBody>
      </p:sp>
      <p:sp>
        <p:nvSpPr>
          <p:cNvPr id="5" name="object 5"/>
          <p:cNvSpPr/>
          <p:nvPr/>
        </p:nvSpPr>
        <p:spPr>
          <a:xfrm>
            <a:off x="4054221" y="4421885"/>
            <a:ext cx="276225" cy="525780"/>
          </a:xfrm>
          <a:custGeom>
            <a:avLst/>
            <a:gdLst/>
            <a:ahLst/>
            <a:cxnLst/>
            <a:rect l="l" t="t" r="r" b="b"/>
            <a:pathLst>
              <a:path w="276225" h="525779">
                <a:moveTo>
                  <a:pt x="0" y="0"/>
                </a:moveTo>
                <a:lnTo>
                  <a:pt x="137921" y="0"/>
                </a:lnTo>
                <a:lnTo>
                  <a:pt x="137921" y="525652"/>
                </a:lnTo>
                <a:lnTo>
                  <a:pt x="275843" y="525652"/>
                </a:lnTo>
              </a:path>
            </a:pathLst>
          </a:custGeom>
          <a:ln w="25400">
            <a:solidFill>
              <a:srgbClr val="E75C00"/>
            </a:solidFill>
          </a:ln>
        </p:spPr>
        <p:txBody>
          <a:bodyPr wrap="square" lIns="0" tIns="0" rIns="0" bIns="0" rtlCol="0"/>
          <a:lstStyle/>
          <a:p>
            <a:endParaRPr/>
          </a:p>
        </p:txBody>
      </p:sp>
      <p:sp>
        <p:nvSpPr>
          <p:cNvPr id="6" name="object 6"/>
          <p:cNvSpPr/>
          <p:nvPr/>
        </p:nvSpPr>
        <p:spPr>
          <a:xfrm>
            <a:off x="4054221" y="4421885"/>
            <a:ext cx="276225" cy="0"/>
          </a:xfrm>
          <a:custGeom>
            <a:avLst/>
            <a:gdLst/>
            <a:ahLst/>
            <a:cxnLst/>
            <a:rect l="l" t="t" r="r" b="b"/>
            <a:pathLst>
              <a:path w="276225">
                <a:moveTo>
                  <a:pt x="0" y="0"/>
                </a:moveTo>
                <a:lnTo>
                  <a:pt x="275843" y="0"/>
                </a:lnTo>
              </a:path>
            </a:pathLst>
          </a:custGeom>
          <a:ln w="25400">
            <a:solidFill>
              <a:srgbClr val="E75C00"/>
            </a:solidFill>
          </a:ln>
        </p:spPr>
        <p:txBody>
          <a:bodyPr wrap="square" lIns="0" tIns="0" rIns="0" bIns="0" rtlCol="0"/>
          <a:lstStyle/>
          <a:p>
            <a:endParaRPr/>
          </a:p>
        </p:txBody>
      </p:sp>
      <p:sp>
        <p:nvSpPr>
          <p:cNvPr id="7" name="object 7"/>
          <p:cNvSpPr/>
          <p:nvPr/>
        </p:nvSpPr>
        <p:spPr>
          <a:xfrm>
            <a:off x="4054221" y="3896359"/>
            <a:ext cx="276225" cy="525780"/>
          </a:xfrm>
          <a:custGeom>
            <a:avLst/>
            <a:gdLst/>
            <a:ahLst/>
            <a:cxnLst/>
            <a:rect l="l" t="t" r="r" b="b"/>
            <a:pathLst>
              <a:path w="276225" h="525779">
                <a:moveTo>
                  <a:pt x="0" y="525526"/>
                </a:moveTo>
                <a:lnTo>
                  <a:pt x="137921" y="525526"/>
                </a:lnTo>
                <a:lnTo>
                  <a:pt x="137921" y="0"/>
                </a:lnTo>
                <a:lnTo>
                  <a:pt x="275843" y="0"/>
                </a:lnTo>
              </a:path>
            </a:pathLst>
          </a:custGeom>
          <a:ln w="25399">
            <a:solidFill>
              <a:srgbClr val="E75C00"/>
            </a:solidFill>
          </a:ln>
        </p:spPr>
        <p:txBody>
          <a:bodyPr wrap="square" lIns="0" tIns="0" rIns="0" bIns="0" rtlCol="0"/>
          <a:lstStyle/>
          <a:p>
            <a:endParaRPr/>
          </a:p>
        </p:txBody>
      </p:sp>
      <p:sp>
        <p:nvSpPr>
          <p:cNvPr id="8" name="object 8"/>
          <p:cNvSpPr/>
          <p:nvPr/>
        </p:nvSpPr>
        <p:spPr>
          <a:xfrm>
            <a:off x="4054221" y="3370707"/>
            <a:ext cx="276225" cy="1051560"/>
          </a:xfrm>
          <a:custGeom>
            <a:avLst/>
            <a:gdLst/>
            <a:ahLst/>
            <a:cxnLst/>
            <a:rect l="l" t="t" r="r" b="b"/>
            <a:pathLst>
              <a:path w="276225" h="1051560">
                <a:moveTo>
                  <a:pt x="0" y="1051178"/>
                </a:moveTo>
                <a:lnTo>
                  <a:pt x="137921" y="1051178"/>
                </a:lnTo>
                <a:lnTo>
                  <a:pt x="137921" y="0"/>
                </a:lnTo>
                <a:lnTo>
                  <a:pt x="275843" y="0"/>
                </a:lnTo>
              </a:path>
            </a:pathLst>
          </a:custGeom>
          <a:ln w="25400">
            <a:solidFill>
              <a:srgbClr val="E75C00"/>
            </a:solidFill>
          </a:ln>
        </p:spPr>
        <p:txBody>
          <a:bodyPr wrap="square" lIns="0" tIns="0" rIns="0" bIns="0" rtlCol="0"/>
          <a:lstStyle/>
          <a:p>
            <a:endParaRPr/>
          </a:p>
        </p:txBody>
      </p:sp>
      <p:sp>
        <p:nvSpPr>
          <p:cNvPr id="9" name="object 9"/>
          <p:cNvSpPr/>
          <p:nvPr/>
        </p:nvSpPr>
        <p:spPr>
          <a:xfrm>
            <a:off x="4054221" y="2845054"/>
            <a:ext cx="276225" cy="1577340"/>
          </a:xfrm>
          <a:custGeom>
            <a:avLst/>
            <a:gdLst/>
            <a:ahLst/>
            <a:cxnLst/>
            <a:rect l="l" t="t" r="r" b="b"/>
            <a:pathLst>
              <a:path w="276225" h="1577339">
                <a:moveTo>
                  <a:pt x="0" y="1576832"/>
                </a:moveTo>
                <a:lnTo>
                  <a:pt x="137921" y="1576832"/>
                </a:lnTo>
                <a:lnTo>
                  <a:pt x="137921" y="0"/>
                </a:lnTo>
                <a:lnTo>
                  <a:pt x="275843" y="0"/>
                </a:lnTo>
              </a:path>
            </a:pathLst>
          </a:custGeom>
          <a:ln w="25400">
            <a:solidFill>
              <a:srgbClr val="E75C00"/>
            </a:solidFill>
          </a:ln>
        </p:spPr>
        <p:txBody>
          <a:bodyPr wrap="square" lIns="0" tIns="0" rIns="0" bIns="0" rtlCol="0"/>
          <a:lstStyle/>
          <a:p>
            <a:endParaRPr/>
          </a:p>
        </p:txBody>
      </p:sp>
      <p:sp>
        <p:nvSpPr>
          <p:cNvPr id="10" name="object 10"/>
          <p:cNvSpPr/>
          <p:nvPr/>
        </p:nvSpPr>
        <p:spPr>
          <a:xfrm>
            <a:off x="4054221" y="2319401"/>
            <a:ext cx="276225" cy="2102485"/>
          </a:xfrm>
          <a:custGeom>
            <a:avLst/>
            <a:gdLst/>
            <a:ahLst/>
            <a:cxnLst/>
            <a:rect l="l" t="t" r="r" b="b"/>
            <a:pathLst>
              <a:path w="276225" h="2102485">
                <a:moveTo>
                  <a:pt x="0" y="2102485"/>
                </a:moveTo>
                <a:lnTo>
                  <a:pt x="137921" y="2102485"/>
                </a:lnTo>
                <a:lnTo>
                  <a:pt x="137921" y="0"/>
                </a:lnTo>
                <a:lnTo>
                  <a:pt x="275843" y="0"/>
                </a:lnTo>
              </a:path>
            </a:pathLst>
          </a:custGeom>
          <a:ln w="25400">
            <a:solidFill>
              <a:srgbClr val="E75C00"/>
            </a:solidFill>
          </a:ln>
        </p:spPr>
        <p:txBody>
          <a:bodyPr wrap="square" lIns="0" tIns="0" rIns="0" bIns="0" rtlCol="0"/>
          <a:lstStyle/>
          <a:p>
            <a:endParaRPr/>
          </a:p>
        </p:txBody>
      </p:sp>
      <p:sp>
        <p:nvSpPr>
          <p:cNvPr id="11" name="object 11"/>
          <p:cNvSpPr/>
          <p:nvPr/>
        </p:nvSpPr>
        <p:spPr>
          <a:xfrm>
            <a:off x="2399157" y="2713608"/>
            <a:ext cx="276225" cy="1708785"/>
          </a:xfrm>
          <a:custGeom>
            <a:avLst/>
            <a:gdLst/>
            <a:ahLst/>
            <a:cxnLst/>
            <a:rect l="l" t="t" r="r" b="b"/>
            <a:pathLst>
              <a:path w="276225" h="1708785">
                <a:moveTo>
                  <a:pt x="0" y="0"/>
                </a:moveTo>
                <a:lnTo>
                  <a:pt x="137922" y="0"/>
                </a:lnTo>
                <a:lnTo>
                  <a:pt x="137922" y="1708277"/>
                </a:lnTo>
                <a:lnTo>
                  <a:pt x="275844" y="1708277"/>
                </a:lnTo>
              </a:path>
            </a:pathLst>
          </a:custGeom>
          <a:ln w="25400">
            <a:solidFill>
              <a:srgbClr val="CA5000"/>
            </a:solidFill>
          </a:ln>
        </p:spPr>
        <p:txBody>
          <a:bodyPr wrap="square" lIns="0" tIns="0" rIns="0" bIns="0" rtlCol="0"/>
          <a:lstStyle/>
          <a:p>
            <a:endParaRPr/>
          </a:p>
        </p:txBody>
      </p:sp>
      <p:sp>
        <p:nvSpPr>
          <p:cNvPr id="12" name="object 12"/>
          <p:cNvSpPr/>
          <p:nvPr/>
        </p:nvSpPr>
        <p:spPr>
          <a:xfrm>
            <a:off x="4054221" y="1005332"/>
            <a:ext cx="276225" cy="788670"/>
          </a:xfrm>
          <a:custGeom>
            <a:avLst/>
            <a:gdLst/>
            <a:ahLst/>
            <a:cxnLst/>
            <a:rect l="l" t="t" r="r" b="b"/>
            <a:pathLst>
              <a:path w="276225" h="788669">
                <a:moveTo>
                  <a:pt x="0" y="0"/>
                </a:moveTo>
                <a:lnTo>
                  <a:pt x="137921" y="0"/>
                </a:lnTo>
                <a:lnTo>
                  <a:pt x="137921" y="788542"/>
                </a:lnTo>
                <a:lnTo>
                  <a:pt x="275843" y="788542"/>
                </a:lnTo>
              </a:path>
            </a:pathLst>
          </a:custGeom>
          <a:ln w="25400">
            <a:solidFill>
              <a:srgbClr val="E75C00"/>
            </a:solidFill>
          </a:ln>
        </p:spPr>
        <p:txBody>
          <a:bodyPr wrap="square" lIns="0" tIns="0" rIns="0" bIns="0" rtlCol="0"/>
          <a:lstStyle/>
          <a:p>
            <a:endParaRPr/>
          </a:p>
        </p:txBody>
      </p:sp>
      <p:sp>
        <p:nvSpPr>
          <p:cNvPr id="13" name="object 13"/>
          <p:cNvSpPr/>
          <p:nvPr/>
        </p:nvSpPr>
        <p:spPr>
          <a:xfrm>
            <a:off x="4054221" y="1005332"/>
            <a:ext cx="276225" cy="262890"/>
          </a:xfrm>
          <a:custGeom>
            <a:avLst/>
            <a:gdLst/>
            <a:ahLst/>
            <a:cxnLst/>
            <a:rect l="l" t="t" r="r" b="b"/>
            <a:pathLst>
              <a:path w="276225" h="262890">
                <a:moveTo>
                  <a:pt x="0" y="0"/>
                </a:moveTo>
                <a:lnTo>
                  <a:pt x="137921" y="0"/>
                </a:lnTo>
                <a:lnTo>
                  <a:pt x="137921" y="262889"/>
                </a:lnTo>
                <a:lnTo>
                  <a:pt x="275843" y="262889"/>
                </a:lnTo>
              </a:path>
            </a:pathLst>
          </a:custGeom>
          <a:ln w="25400">
            <a:solidFill>
              <a:srgbClr val="E75C00"/>
            </a:solidFill>
          </a:ln>
        </p:spPr>
        <p:txBody>
          <a:bodyPr wrap="square" lIns="0" tIns="0" rIns="0" bIns="0" rtlCol="0"/>
          <a:lstStyle/>
          <a:p>
            <a:endParaRPr/>
          </a:p>
        </p:txBody>
      </p:sp>
      <p:sp>
        <p:nvSpPr>
          <p:cNvPr id="14" name="object 14"/>
          <p:cNvSpPr/>
          <p:nvPr/>
        </p:nvSpPr>
        <p:spPr>
          <a:xfrm>
            <a:off x="4054221" y="742569"/>
            <a:ext cx="276225" cy="262890"/>
          </a:xfrm>
          <a:custGeom>
            <a:avLst/>
            <a:gdLst/>
            <a:ahLst/>
            <a:cxnLst/>
            <a:rect l="l" t="t" r="r" b="b"/>
            <a:pathLst>
              <a:path w="276225" h="262890">
                <a:moveTo>
                  <a:pt x="0" y="262763"/>
                </a:moveTo>
                <a:lnTo>
                  <a:pt x="137921" y="262763"/>
                </a:lnTo>
                <a:lnTo>
                  <a:pt x="137921" y="0"/>
                </a:lnTo>
                <a:lnTo>
                  <a:pt x="275843" y="0"/>
                </a:lnTo>
              </a:path>
            </a:pathLst>
          </a:custGeom>
          <a:ln w="25400">
            <a:solidFill>
              <a:srgbClr val="E75C00"/>
            </a:solidFill>
          </a:ln>
        </p:spPr>
        <p:txBody>
          <a:bodyPr wrap="square" lIns="0" tIns="0" rIns="0" bIns="0" rtlCol="0"/>
          <a:lstStyle/>
          <a:p>
            <a:endParaRPr/>
          </a:p>
        </p:txBody>
      </p:sp>
      <p:sp>
        <p:nvSpPr>
          <p:cNvPr id="15" name="object 15"/>
          <p:cNvSpPr/>
          <p:nvPr/>
        </p:nvSpPr>
        <p:spPr>
          <a:xfrm>
            <a:off x="4054221" y="216915"/>
            <a:ext cx="276225" cy="788670"/>
          </a:xfrm>
          <a:custGeom>
            <a:avLst/>
            <a:gdLst/>
            <a:ahLst/>
            <a:cxnLst/>
            <a:rect l="l" t="t" r="r" b="b"/>
            <a:pathLst>
              <a:path w="276225" h="788669">
                <a:moveTo>
                  <a:pt x="0" y="788415"/>
                </a:moveTo>
                <a:lnTo>
                  <a:pt x="137921" y="788415"/>
                </a:lnTo>
                <a:lnTo>
                  <a:pt x="137921" y="0"/>
                </a:lnTo>
                <a:lnTo>
                  <a:pt x="275843" y="0"/>
                </a:lnTo>
              </a:path>
            </a:pathLst>
          </a:custGeom>
          <a:ln w="25400">
            <a:solidFill>
              <a:srgbClr val="E75C00"/>
            </a:solidFill>
          </a:ln>
        </p:spPr>
        <p:txBody>
          <a:bodyPr wrap="square" lIns="0" tIns="0" rIns="0" bIns="0" rtlCol="0"/>
          <a:lstStyle/>
          <a:p>
            <a:endParaRPr/>
          </a:p>
        </p:txBody>
      </p:sp>
      <p:sp>
        <p:nvSpPr>
          <p:cNvPr id="16" name="object 16"/>
          <p:cNvSpPr/>
          <p:nvPr/>
        </p:nvSpPr>
        <p:spPr>
          <a:xfrm>
            <a:off x="2399157" y="1005332"/>
            <a:ext cx="276225" cy="1708785"/>
          </a:xfrm>
          <a:custGeom>
            <a:avLst/>
            <a:gdLst/>
            <a:ahLst/>
            <a:cxnLst/>
            <a:rect l="l" t="t" r="r" b="b"/>
            <a:pathLst>
              <a:path w="276225" h="1708785">
                <a:moveTo>
                  <a:pt x="0" y="1708277"/>
                </a:moveTo>
                <a:lnTo>
                  <a:pt x="137922" y="1708277"/>
                </a:lnTo>
                <a:lnTo>
                  <a:pt x="137922" y="0"/>
                </a:lnTo>
                <a:lnTo>
                  <a:pt x="275844" y="0"/>
                </a:lnTo>
              </a:path>
            </a:pathLst>
          </a:custGeom>
          <a:ln w="25400">
            <a:solidFill>
              <a:srgbClr val="CA5000"/>
            </a:solidFill>
          </a:ln>
        </p:spPr>
        <p:txBody>
          <a:bodyPr wrap="square" lIns="0" tIns="0" rIns="0" bIns="0" rtlCol="0"/>
          <a:lstStyle/>
          <a:p>
            <a:endParaRPr/>
          </a:p>
        </p:txBody>
      </p:sp>
      <p:sp>
        <p:nvSpPr>
          <p:cNvPr id="17" name="object 17"/>
          <p:cNvSpPr/>
          <p:nvPr/>
        </p:nvSpPr>
        <p:spPr>
          <a:xfrm>
            <a:off x="1619630" y="1607185"/>
            <a:ext cx="779780" cy="2213610"/>
          </a:xfrm>
          <a:custGeom>
            <a:avLst/>
            <a:gdLst/>
            <a:ahLst/>
            <a:cxnLst/>
            <a:rect l="l" t="t" r="r" b="b"/>
            <a:pathLst>
              <a:path w="779780" h="2213610">
                <a:moveTo>
                  <a:pt x="0" y="2213102"/>
                </a:moveTo>
                <a:lnTo>
                  <a:pt x="779513" y="2213102"/>
                </a:lnTo>
                <a:lnTo>
                  <a:pt x="779513" y="0"/>
                </a:lnTo>
                <a:lnTo>
                  <a:pt x="0" y="0"/>
                </a:lnTo>
                <a:lnTo>
                  <a:pt x="0" y="2213102"/>
                </a:lnTo>
                <a:close/>
              </a:path>
            </a:pathLst>
          </a:custGeom>
          <a:solidFill>
            <a:srgbClr val="FF6600"/>
          </a:solidFill>
        </p:spPr>
        <p:txBody>
          <a:bodyPr wrap="square" lIns="0" tIns="0" rIns="0" bIns="0" rtlCol="0"/>
          <a:lstStyle/>
          <a:p>
            <a:endParaRPr/>
          </a:p>
        </p:txBody>
      </p:sp>
      <p:sp>
        <p:nvSpPr>
          <p:cNvPr id="18" name="object 18"/>
          <p:cNvSpPr/>
          <p:nvPr/>
        </p:nvSpPr>
        <p:spPr>
          <a:xfrm>
            <a:off x="1619630" y="1607185"/>
            <a:ext cx="779780" cy="2213610"/>
          </a:xfrm>
          <a:custGeom>
            <a:avLst/>
            <a:gdLst/>
            <a:ahLst/>
            <a:cxnLst/>
            <a:rect l="l" t="t" r="r" b="b"/>
            <a:pathLst>
              <a:path w="779780" h="2213610">
                <a:moveTo>
                  <a:pt x="0" y="2213102"/>
                </a:moveTo>
                <a:lnTo>
                  <a:pt x="779513" y="2213102"/>
                </a:lnTo>
                <a:lnTo>
                  <a:pt x="779513" y="0"/>
                </a:lnTo>
                <a:lnTo>
                  <a:pt x="0" y="0"/>
                </a:lnTo>
                <a:lnTo>
                  <a:pt x="0" y="2213102"/>
                </a:lnTo>
                <a:close/>
              </a:path>
            </a:pathLst>
          </a:custGeom>
          <a:ln w="25400">
            <a:solidFill>
              <a:srgbClr val="FFFFFF"/>
            </a:solidFill>
          </a:ln>
        </p:spPr>
        <p:txBody>
          <a:bodyPr wrap="square" lIns="0" tIns="0" rIns="0" bIns="0" rtlCol="0"/>
          <a:lstStyle/>
          <a:p>
            <a:endParaRPr/>
          </a:p>
        </p:txBody>
      </p:sp>
      <p:sp>
        <p:nvSpPr>
          <p:cNvPr id="19" name="object 19"/>
          <p:cNvSpPr txBox="1"/>
          <p:nvPr/>
        </p:nvSpPr>
        <p:spPr>
          <a:xfrm>
            <a:off x="1698981" y="1996046"/>
            <a:ext cx="592455" cy="1436370"/>
          </a:xfrm>
          <a:prstGeom prst="rect">
            <a:avLst/>
          </a:prstGeom>
        </p:spPr>
        <p:txBody>
          <a:bodyPr vert="vert270" wrap="square" lIns="0" tIns="635" rIns="0" bIns="0" rtlCol="0">
            <a:spAutoFit/>
          </a:bodyPr>
          <a:lstStyle/>
          <a:p>
            <a:pPr algn="ctr">
              <a:lnSpc>
                <a:spcPts val="2255"/>
              </a:lnSpc>
              <a:spcBef>
                <a:spcPts val="5"/>
              </a:spcBef>
            </a:pPr>
            <a:r>
              <a:rPr sz="2000" dirty="0">
                <a:solidFill>
                  <a:srgbClr val="FFFFFF"/>
                </a:solidFill>
                <a:latin typeface="Cambria"/>
                <a:cs typeface="Cambria"/>
              </a:rPr>
              <a:t>Construction</a:t>
            </a:r>
            <a:endParaRPr sz="2000">
              <a:latin typeface="Cambria"/>
              <a:cs typeface="Cambria"/>
            </a:endParaRPr>
          </a:p>
          <a:p>
            <a:pPr algn="ctr">
              <a:lnSpc>
                <a:spcPts val="2255"/>
              </a:lnSpc>
            </a:pPr>
            <a:r>
              <a:rPr sz="2000" spc="-5" dirty="0">
                <a:solidFill>
                  <a:srgbClr val="FFFFFF"/>
                </a:solidFill>
                <a:latin typeface="Cambria"/>
                <a:cs typeface="Cambria"/>
              </a:rPr>
              <a:t>Materials</a:t>
            </a:r>
            <a:endParaRPr sz="2000">
              <a:latin typeface="Cambria"/>
              <a:cs typeface="Cambria"/>
            </a:endParaRPr>
          </a:p>
        </p:txBody>
      </p:sp>
      <p:sp>
        <p:nvSpPr>
          <p:cNvPr id="20" name="object 20"/>
          <p:cNvSpPr/>
          <p:nvPr/>
        </p:nvSpPr>
        <p:spPr>
          <a:xfrm>
            <a:off x="2675001" y="795147"/>
            <a:ext cx="1379220" cy="421005"/>
          </a:xfrm>
          <a:custGeom>
            <a:avLst/>
            <a:gdLst/>
            <a:ahLst/>
            <a:cxnLst/>
            <a:rect l="l" t="t" r="r" b="b"/>
            <a:pathLst>
              <a:path w="1379220" h="421005">
                <a:moveTo>
                  <a:pt x="0" y="420497"/>
                </a:moveTo>
                <a:lnTo>
                  <a:pt x="1379220" y="420497"/>
                </a:lnTo>
                <a:lnTo>
                  <a:pt x="1379220" y="0"/>
                </a:lnTo>
                <a:lnTo>
                  <a:pt x="0" y="0"/>
                </a:lnTo>
                <a:lnTo>
                  <a:pt x="0" y="420497"/>
                </a:lnTo>
                <a:close/>
              </a:path>
            </a:pathLst>
          </a:custGeom>
          <a:solidFill>
            <a:srgbClr val="FF6600"/>
          </a:solidFill>
        </p:spPr>
        <p:txBody>
          <a:bodyPr wrap="square" lIns="0" tIns="0" rIns="0" bIns="0" rtlCol="0"/>
          <a:lstStyle/>
          <a:p>
            <a:endParaRPr/>
          </a:p>
        </p:txBody>
      </p:sp>
      <p:sp>
        <p:nvSpPr>
          <p:cNvPr id="21" name="object 21"/>
          <p:cNvSpPr/>
          <p:nvPr/>
        </p:nvSpPr>
        <p:spPr>
          <a:xfrm>
            <a:off x="2675001" y="795147"/>
            <a:ext cx="1379220" cy="421005"/>
          </a:xfrm>
          <a:custGeom>
            <a:avLst/>
            <a:gdLst/>
            <a:ahLst/>
            <a:cxnLst/>
            <a:rect l="l" t="t" r="r" b="b"/>
            <a:pathLst>
              <a:path w="1379220" h="421005">
                <a:moveTo>
                  <a:pt x="0" y="420497"/>
                </a:moveTo>
                <a:lnTo>
                  <a:pt x="1379220" y="420497"/>
                </a:lnTo>
                <a:lnTo>
                  <a:pt x="1379220" y="0"/>
                </a:lnTo>
                <a:lnTo>
                  <a:pt x="0" y="0"/>
                </a:lnTo>
                <a:lnTo>
                  <a:pt x="0" y="420497"/>
                </a:lnTo>
                <a:close/>
              </a:path>
            </a:pathLst>
          </a:custGeom>
          <a:ln w="25400">
            <a:solidFill>
              <a:srgbClr val="FFFFFF"/>
            </a:solidFill>
          </a:ln>
        </p:spPr>
        <p:txBody>
          <a:bodyPr wrap="square" lIns="0" tIns="0" rIns="0" bIns="0" rtlCol="0"/>
          <a:lstStyle/>
          <a:p>
            <a:endParaRPr/>
          </a:p>
        </p:txBody>
      </p:sp>
      <p:sp>
        <p:nvSpPr>
          <p:cNvPr id="22" name="object 22"/>
          <p:cNvSpPr/>
          <p:nvPr/>
        </p:nvSpPr>
        <p:spPr>
          <a:xfrm>
            <a:off x="4330065" y="6730"/>
            <a:ext cx="1357630" cy="421005"/>
          </a:xfrm>
          <a:custGeom>
            <a:avLst/>
            <a:gdLst/>
            <a:ahLst/>
            <a:cxnLst/>
            <a:rect l="l" t="t" r="r" b="b"/>
            <a:pathLst>
              <a:path w="1357629" h="421005">
                <a:moveTo>
                  <a:pt x="0" y="420497"/>
                </a:moveTo>
                <a:lnTo>
                  <a:pt x="1357502" y="420497"/>
                </a:lnTo>
                <a:lnTo>
                  <a:pt x="1357502" y="0"/>
                </a:lnTo>
                <a:lnTo>
                  <a:pt x="0" y="0"/>
                </a:lnTo>
                <a:lnTo>
                  <a:pt x="0" y="420497"/>
                </a:lnTo>
                <a:close/>
              </a:path>
            </a:pathLst>
          </a:custGeom>
          <a:solidFill>
            <a:srgbClr val="FF6600"/>
          </a:solidFill>
        </p:spPr>
        <p:txBody>
          <a:bodyPr wrap="square" lIns="0" tIns="0" rIns="0" bIns="0" rtlCol="0"/>
          <a:lstStyle/>
          <a:p>
            <a:endParaRPr/>
          </a:p>
        </p:txBody>
      </p:sp>
      <p:sp>
        <p:nvSpPr>
          <p:cNvPr id="23" name="object 23"/>
          <p:cNvSpPr/>
          <p:nvPr/>
        </p:nvSpPr>
        <p:spPr>
          <a:xfrm>
            <a:off x="4330065" y="6730"/>
            <a:ext cx="1357630" cy="421005"/>
          </a:xfrm>
          <a:custGeom>
            <a:avLst/>
            <a:gdLst/>
            <a:ahLst/>
            <a:cxnLst/>
            <a:rect l="l" t="t" r="r" b="b"/>
            <a:pathLst>
              <a:path w="1357629" h="421005">
                <a:moveTo>
                  <a:pt x="0" y="420497"/>
                </a:moveTo>
                <a:lnTo>
                  <a:pt x="1357502" y="420497"/>
                </a:lnTo>
                <a:lnTo>
                  <a:pt x="1357502" y="0"/>
                </a:lnTo>
                <a:lnTo>
                  <a:pt x="0" y="0"/>
                </a:lnTo>
                <a:lnTo>
                  <a:pt x="0" y="420497"/>
                </a:lnTo>
                <a:close/>
              </a:path>
            </a:pathLst>
          </a:custGeom>
          <a:ln w="25400">
            <a:solidFill>
              <a:srgbClr val="FFFFFF"/>
            </a:solidFill>
          </a:ln>
        </p:spPr>
        <p:txBody>
          <a:bodyPr wrap="square" lIns="0" tIns="0" rIns="0" bIns="0" rtlCol="0"/>
          <a:lstStyle/>
          <a:p>
            <a:endParaRPr/>
          </a:p>
        </p:txBody>
      </p:sp>
      <p:sp>
        <p:nvSpPr>
          <p:cNvPr id="24" name="object 24"/>
          <p:cNvSpPr/>
          <p:nvPr/>
        </p:nvSpPr>
        <p:spPr>
          <a:xfrm>
            <a:off x="4330065" y="532383"/>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solidFill>
            <a:srgbClr val="FF6600"/>
          </a:solidFill>
        </p:spPr>
        <p:txBody>
          <a:bodyPr wrap="square" lIns="0" tIns="0" rIns="0" bIns="0" rtlCol="0"/>
          <a:lstStyle/>
          <a:p>
            <a:endParaRPr/>
          </a:p>
        </p:txBody>
      </p:sp>
      <p:sp>
        <p:nvSpPr>
          <p:cNvPr id="25" name="object 25"/>
          <p:cNvSpPr/>
          <p:nvPr/>
        </p:nvSpPr>
        <p:spPr>
          <a:xfrm>
            <a:off x="4330065" y="532383"/>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ln w="25400">
            <a:solidFill>
              <a:srgbClr val="FFFFFF"/>
            </a:solidFill>
          </a:ln>
        </p:spPr>
        <p:txBody>
          <a:bodyPr wrap="square" lIns="0" tIns="0" rIns="0" bIns="0" rtlCol="0"/>
          <a:lstStyle/>
          <a:p>
            <a:endParaRPr/>
          </a:p>
        </p:txBody>
      </p:sp>
      <p:sp>
        <p:nvSpPr>
          <p:cNvPr id="26" name="object 26"/>
          <p:cNvSpPr/>
          <p:nvPr/>
        </p:nvSpPr>
        <p:spPr>
          <a:xfrm>
            <a:off x="4330065" y="1057910"/>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solidFill>
            <a:srgbClr val="FF6600"/>
          </a:solidFill>
        </p:spPr>
        <p:txBody>
          <a:bodyPr wrap="square" lIns="0" tIns="0" rIns="0" bIns="0" rtlCol="0"/>
          <a:lstStyle/>
          <a:p>
            <a:endParaRPr/>
          </a:p>
        </p:txBody>
      </p:sp>
      <p:sp>
        <p:nvSpPr>
          <p:cNvPr id="27" name="object 27"/>
          <p:cNvSpPr/>
          <p:nvPr/>
        </p:nvSpPr>
        <p:spPr>
          <a:xfrm>
            <a:off x="4330065" y="1057910"/>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ln w="25400">
            <a:solidFill>
              <a:srgbClr val="FFFFFF"/>
            </a:solidFill>
          </a:ln>
        </p:spPr>
        <p:txBody>
          <a:bodyPr wrap="square" lIns="0" tIns="0" rIns="0" bIns="0" rtlCol="0"/>
          <a:lstStyle/>
          <a:p>
            <a:endParaRPr/>
          </a:p>
        </p:txBody>
      </p:sp>
      <p:sp>
        <p:nvSpPr>
          <p:cNvPr id="28" name="object 28"/>
          <p:cNvSpPr/>
          <p:nvPr/>
        </p:nvSpPr>
        <p:spPr>
          <a:xfrm>
            <a:off x="4330065" y="1583563"/>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solidFill>
            <a:srgbClr val="FF6600"/>
          </a:solidFill>
        </p:spPr>
        <p:txBody>
          <a:bodyPr wrap="square" lIns="0" tIns="0" rIns="0" bIns="0" rtlCol="0"/>
          <a:lstStyle/>
          <a:p>
            <a:endParaRPr/>
          </a:p>
        </p:txBody>
      </p:sp>
      <p:sp>
        <p:nvSpPr>
          <p:cNvPr id="29" name="object 29"/>
          <p:cNvSpPr/>
          <p:nvPr/>
        </p:nvSpPr>
        <p:spPr>
          <a:xfrm>
            <a:off x="4330065" y="1583563"/>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ln w="25400">
            <a:solidFill>
              <a:srgbClr val="FFFFFF"/>
            </a:solidFill>
          </a:ln>
        </p:spPr>
        <p:txBody>
          <a:bodyPr wrap="square" lIns="0" tIns="0" rIns="0" bIns="0" rtlCol="0"/>
          <a:lstStyle/>
          <a:p>
            <a:endParaRPr/>
          </a:p>
        </p:txBody>
      </p:sp>
      <p:sp>
        <p:nvSpPr>
          <p:cNvPr id="30" name="object 30"/>
          <p:cNvSpPr/>
          <p:nvPr/>
        </p:nvSpPr>
        <p:spPr>
          <a:xfrm>
            <a:off x="2675001" y="4211701"/>
            <a:ext cx="1379220" cy="421005"/>
          </a:xfrm>
          <a:custGeom>
            <a:avLst/>
            <a:gdLst/>
            <a:ahLst/>
            <a:cxnLst/>
            <a:rect l="l" t="t" r="r" b="b"/>
            <a:pathLst>
              <a:path w="1379220" h="421004">
                <a:moveTo>
                  <a:pt x="0" y="420497"/>
                </a:moveTo>
                <a:lnTo>
                  <a:pt x="1379220" y="420497"/>
                </a:lnTo>
                <a:lnTo>
                  <a:pt x="1379220" y="0"/>
                </a:lnTo>
                <a:lnTo>
                  <a:pt x="0" y="0"/>
                </a:lnTo>
                <a:lnTo>
                  <a:pt x="0" y="420497"/>
                </a:lnTo>
                <a:close/>
              </a:path>
            </a:pathLst>
          </a:custGeom>
          <a:solidFill>
            <a:srgbClr val="FF6600"/>
          </a:solidFill>
        </p:spPr>
        <p:txBody>
          <a:bodyPr wrap="square" lIns="0" tIns="0" rIns="0" bIns="0" rtlCol="0"/>
          <a:lstStyle/>
          <a:p>
            <a:endParaRPr/>
          </a:p>
        </p:txBody>
      </p:sp>
      <p:sp>
        <p:nvSpPr>
          <p:cNvPr id="31" name="object 31"/>
          <p:cNvSpPr/>
          <p:nvPr/>
        </p:nvSpPr>
        <p:spPr>
          <a:xfrm>
            <a:off x="2675001" y="4211701"/>
            <a:ext cx="1379220" cy="421005"/>
          </a:xfrm>
          <a:custGeom>
            <a:avLst/>
            <a:gdLst/>
            <a:ahLst/>
            <a:cxnLst/>
            <a:rect l="l" t="t" r="r" b="b"/>
            <a:pathLst>
              <a:path w="1379220" h="421004">
                <a:moveTo>
                  <a:pt x="0" y="420497"/>
                </a:moveTo>
                <a:lnTo>
                  <a:pt x="1379220" y="420497"/>
                </a:lnTo>
                <a:lnTo>
                  <a:pt x="1379220" y="0"/>
                </a:lnTo>
                <a:lnTo>
                  <a:pt x="0" y="0"/>
                </a:lnTo>
                <a:lnTo>
                  <a:pt x="0" y="420497"/>
                </a:lnTo>
                <a:close/>
              </a:path>
            </a:pathLst>
          </a:custGeom>
          <a:ln w="25400">
            <a:solidFill>
              <a:srgbClr val="FFFFFF"/>
            </a:solidFill>
          </a:ln>
        </p:spPr>
        <p:txBody>
          <a:bodyPr wrap="square" lIns="0" tIns="0" rIns="0" bIns="0" rtlCol="0"/>
          <a:lstStyle/>
          <a:p>
            <a:endParaRPr/>
          </a:p>
        </p:txBody>
      </p:sp>
      <p:sp>
        <p:nvSpPr>
          <p:cNvPr id="32" name="object 32"/>
          <p:cNvSpPr txBox="1"/>
          <p:nvPr/>
        </p:nvSpPr>
        <p:spPr>
          <a:xfrm>
            <a:off x="2675001" y="4233417"/>
            <a:ext cx="1379220" cy="330835"/>
          </a:xfrm>
          <a:prstGeom prst="rect">
            <a:avLst/>
          </a:prstGeom>
        </p:spPr>
        <p:txBody>
          <a:bodyPr vert="horz" wrap="square" lIns="0" tIns="12700" rIns="0" bIns="0" rtlCol="0">
            <a:spAutoFit/>
          </a:bodyPr>
          <a:lstStyle/>
          <a:p>
            <a:pPr marL="217170">
              <a:lnSpc>
                <a:spcPct val="100000"/>
              </a:lnSpc>
              <a:spcBef>
                <a:spcPts val="100"/>
              </a:spcBef>
            </a:pPr>
            <a:r>
              <a:rPr sz="2000" spc="-5" dirty="0">
                <a:solidFill>
                  <a:srgbClr val="FFFFFF"/>
                </a:solidFill>
                <a:latin typeface="Cambria"/>
                <a:cs typeface="Cambria"/>
              </a:rPr>
              <a:t>Artificial</a:t>
            </a:r>
            <a:endParaRPr sz="2000">
              <a:latin typeface="Cambria"/>
              <a:cs typeface="Cambria"/>
            </a:endParaRPr>
          </a:p>
        </p:txBody>
      </p:sp>
      <p:sp>
        <p:nvSpPr>
          <p:cNvPr id="33" name="object 33"/>
          <p:cNvSpPr/>
          <p:nvPr/>
        </p:nvSpPr>
        <p:spPr>
          <a:xfrm>
            <a:off x="4330065" y="2109216"/>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solidFill>
            <a:srgbClr val="FF6600"/>
          </a:solidFill>
        </p:spPr>
        <p:txBody>
          <a:bodyPr wrap="square" lIns="0" tIns="0" rIns="0" bIns="0" rtlCol="0"/>
          <a:lstStyle/>
          <a:p>
            <a:endParaRPr/>
          </a:p>
        </p:txBody>
      </p:sp>
      <p:sp>
        <p:nvSpPr>
          <p:cNvPr id="34" name="object 34"/>
          <p:cNvSpPr/>
          <p:nvPr/>
        </p:nvSpPr>
        <p:spPr>
          <a:xfrm>
            <a:off x="4330065" y="2109216"/>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ln w="25400">
            <a:solidFill>
              <a:srgbClr val="FFFFFF"/>
            </a:solidFill>
          </a:ln>
        </p:spPr>
        <p:txBody>
          <a:bodyPr wrap="square" lIns="0" tIns="0" rIns="0" bIns="0" rtlCol="0"/>
          <a:lstStyle/>
          <a:p>
            <a:endParaRPr/>
          </a:p>
        </p:txBody>
      </p:sp>
      <p:sp>
        <p:nvSpPr>
          <p:cNvPr id="35" name="object 35"/>
          <p:cNvSpPr/>
          <p:nvPr/>
        </p:nvSpPr>
        <p:spPr>
          <a:xfrm>
            <a:off x="4330065" y="2634869"/>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solidFill>
            <a:srgbClr val="FF6600"/>
          </a:solidFill>
        </p:spPr>
        <p:txBody>
          <a:bodyPr wrap="square" lIns="0" tIns="0" rIns="0" bIns="0" rtlCol="0"/>
          <a:lstStyle/>
          <a:p>
            <a:endParaRPr/>
          </a:p>
        </p:txBody>
      </p:sp>
      <p:sp>
        <p:nvSpPr>
          <p:cNvPr id="36" name="object 36"/>
          <p:cNvSpPr/>
          <p:nvPr/>
        </p:nvSpPr>
        <p:spPr>
          <a:xfrm>
            <a:off x="4330065" y="2634869"/>
            <a:ext cx="1379220" cy="421005"/>
          </a:xfrm>
          <a:custGeom>
            <a:avLst/>
            <a:gdLst/>
            <a:ahLst/>
            <a:cxnLst/>
            <a:rect l="l" t="t" r="r" b="b"/>
            <a:pathLst>
              <a:path w="1379220" h="421005">
                <a:moveTo>
                  <a:pt x="0" y="420497"/>
                </a:moveTo>
                <a:lnTo>
                  <a:pt x="1379219" y="420497"/>
                </a:lnTo>
                <a:lnTo>
                  <a:pt x="1379219" y="0"/>
                </a:lnTo>
                <a:lnTo>
                  <a:pt x="0" y="0"/>
                </a:lnTo>
                <a:lnTo>
                  <a:pt x="0" y="420497"/>
                </a:lnTo>
                <a:close/>
              </a:path>
            </a:pathLst>
          </a:custGeom>
          <a:ln w="25400">
            <a:solidFill>
              <a:srgbClr val="FFFFFF"/>
            </a:solidFill>
          </a:ln>
        </p:spPr>
        <p:txBody>
          <a:bodyPr wrap="square" lIns="0" tIns="0" rIns="0" bIns="0" rtlCol="0"/>
          <a:lstStyle/>
          <a:p>
            <a:endParaRPr/>
          </a:p>
        </p:txBody>
      </p:sp>
      <p:sp>
        <p:nvSpPr>
          <p:cNvPr id="37" name="object 37"/>
          <p:cNvSpPr/>
          <p:nvPr/>
        </p:nvSpPr>
        <p:spPr>
          <a:xfrm>
            <a:off x="4330065" y="3160395"/>
            <a:ext cx="1379220" cy="421005"/>
          </a:xfrm>
          <a:custGeom>
            <a:avLst/>
            <a:gdLst/>
            <a:ahLst/>
            <a:cxnLst/>
            <a:rect l="l" t="t" r="r" b="b"/>
            <a:pathLst>
              <a:path w="1379220" h="421004">
                <a:moveTo>
                  <a:pt x="0" y="420497"/>
                </a:moveTo>
                <a:lnTo>
                  <a:pt x="1379219" y="420497"/>
                </a:lnTo>
                <a:lnTo>
                  <a:pt x="1379219" y="0"/>
                </a:lnTo>
                <a:lnTo>
                  <a:pt x="0" y="0"/>
                </a:lnTo>
                <a:lnTo>
                  <a:pt x="0" y="420497"/>
                </a:lnTo>
                <a:close/>
              </a:path>
            </a:pathLst>
          </a:custGeom>
          <a:solidFill>
            <a:srgbClr val="FF6600"/>
          </a:solidFill>
        </p:spPr>
        <p:txBody>
          <a:bodyPr wrap="square" lIns="0" tIns="0" rIns="0" bIns="0" rtlCol="0"/>
          <a:lstStyle/>
          <a:p>
            <a:endParaRPr/>
          </a:p>
        </p:txBody>
      </p:sp>
      <p:sp>
        <p:nvSpPr>
          <p:cNvPr id="38" name="object 38"/>
          <p:cNvSpPr/>
          <p:nvPr/>
        </p:nvSpPr>
        <p:spPr>
          <a:xfrm>
            <a:off x="4330065" y="3160395"/>
            <a:ext cx="1379220" cy="421005"/>
          </a:xfrm>
          <a:custGeom>
            <a:avLst/>
            <a:gdLst/>
            <a:ahLst/>
            <a:cxnLst/>
            <a:rect l="l" t="t" r="r" b="b"/>
            <a:pathLst>
              <a:path w="1379220" h="421004">
                <a:moveTo>
                  <a:pt x="0" y="420497"/>
                </a:moveTo>
                <a:lnTo>
                  <a:pt x="1379219" y="420497"/>
                </a:lnTo>
                <a:lnTo>
                  <a:pt x="1379219" y="0"/>
                </a:lnTo>
                <a:lnTo>
                  <a:pt x="0" y="0"/>
                </a:lnTo>
                <a:lnTo>
                  <a:pt x="0" y="420497"/>
                </a:lnTo>
                <a:close/>
              </a:path>
            </a:pathLst>
          </a:custGeom>
          <a:ln w="25400">
            <a:solidFill>
              <a:srgbClr val="FFFFFF"/>
            </a:solidFill>
          </a:ln>
        </p:spPr>
        <p:txBody>
          <a:bodyPr wrap="square" lIns="0" tIns="0" rIns="0" bIns="0" rtlCol="0"/>
          <a:lstStyle/>
          <a:p>
            <a:endParaRPr/>
          </a:p>
        </p:txBody>
      </p:sp>
      <p:sp>
        <p:nvSpPr>
          <p:cNvPr id="39" name="object 39"/>
          <p:cNvSpPr/>
          <p:nvPr/>
        </p:nvSpPr>
        <p:spPr>
          <a:xfrm>
            <a:off x="4330065" y="3686047"/>
            <a:ext cx="1379220" cy="421005"/>
          </a:xfrm>
          <a:custGeom>
            <a:avLst/>
            <a:gdLst/>
            <a:ahLst/>
            <a:cxnLst/>
            <a:rect l="l" t="t" r="r" b="b"/>
            <a:pathLst>
              <a:path w="1379220" h="421004">
                <a:moveTo>
                  <a:pt x="0" y="420496"/>
                </a:moveTo>
                <a:lnTo>
                  <a:pt x="1379219" y="420496"/>
                </a:lnTo>
                <a:lnTo>
                  <a:pt x="1379219" y="0"/>
                </a:lnTo>
                <a:lnTo>
                  <a:pt x="0" y="0"/>
                </a:lnTo>
                <a:lnTo>
                  <a:pt x="0" y="420496"/>
                </a:lnTo>
                <a:close/>
              </a:path>
            </a:pathLst>
          </a:custGeom>
          <a:solidFill>
            <a:srgbClr val="FF6600"/>
          </a:solidFill>
        </p:spPr>
        <p:txBody>
          <a:bodyPr wrap="square" lIns="0" tIns="0" rIns="0" bIns="0" rtlCol="0"/>
          <a:lstStyle/>
          <a:p>
            <a:endParaRPr/>
          </a:p>
        </p:txBody>
      </p:sp>
      <p:sp>
        <p:nvSpPr>
          <p:cNvPr id="40" name="object 40"/>
          <p:cNvSpPr/>
          <p:nvPr/>
        </p:nvSpPr>
        <p:spPr>
          <a:xfrm>
            <a:off x="4330065" y="3686047"/>
            <a:ext cx="1379220" cy="421005"/>
          </a:xfrm>
          <a:custGeom>
            <a:avLst/>
            <a:gdLst/>
            <a:ahLst/>
            <a:cxnLst/>
            <a:rect l="l" t="t" r="r" b="b"/>
            <a:pathLst>
              <a:path w="1379220" h="421004">
                <a:moveTo>
                  <a:pt x="0" y="420496"/>
                </a:moveTo>
                <a:lnTo>
                  <a:pt x="1379219" y="420496"/>
                </a:lnTo>
                <a:lnTo>
                  <a:pt x="1379219" y="0"/>
                </a:lnTo>
                <a:lnTo>
                  <a:pt x="0" y="0"/>
                </a:lnTo>
                <a:lnTo>
                  <a:pt x="0" y="420496"/>
                </a:lnTo>
                <a:close/>
              </a:path>
            </a:pathLst>
          </a:custGeom>
          <a:ln w="25400">
            <a:solidFill>
              <a:srgbClr val="FFFFFF"/>
            </a:solidFill>
          </a:ln>
        </p:spPr>
        <p:txBody>
          <a:bodyPr wrap="square" lIns="0" tIns="0" rIns="0" bIns="0" rtlCol="0"/>
          <a:lstStyle/>
          <a:p>
            <a:endParaRPr/>
          </a:p>
        </p:txBody>
      </p:sp>
      <p:sp>
        <p:nvSpPr>
          <p:cNvPr id="41" name="object 41"/>
          <p:cNvSpPr txBox="1"/>
          <p:nvPr/>
        </p:nvSpPr>
        <p:spPr>
          <a:xfrm>
            <a:off x="2942335" y="27559"/>
            <a:ext cx="2767330" cy="4011295"/>
          </a:xfrm>
          <a:prstGeom prst="rect">
            <a:avLst/>
          </a:prstGeom>
        </p:spPr>
        <p:txBody>
          <a:bodyPr vert="horz" wrap="square" lIns="0" tIns="12700" rIns="0" bIns="0" rtlCol="0">
            <a:spAutoFit/>
          </a:bodyPr>
          <a:lstStyle/>
          <a:p>
            <a:pPr marL="1365250" algn="ctr">
              <a:lnSpc>
                <a:spcPct val="100000"/>
              </a:lnSpc>
              <a:spcBef>
                <a:spcPts val="100"/>
              </a:spcBef>
            </a:pPr>
            <a:r>
              <a:rPr sz="2000" spc="-30" dirty="0">
                <a:solidFill>
                  <a:srgbClr val="FFFFFF"/>
                </a:solidFill>
                <a:latin typeface="Cambria"/>
                <a:cs typeface="Cambria"/>
              </a:rPr>
              <a:t>Wood</a:t>
            </a:r>
            <a:endParaRPr sz="2000">
              <a:latin typeface="Cambria"/>
              <a:cs typeface="Cambria"/>
            </a:endParaRPr>
          </a:p>
          <a:p>
            <a:pPr marL="1388110" algn="ctr">
              <a:lnSpc>
                <a:spcPts val="2235"/>
              </a:lnSpc>
              <a:spcBef>
                <a:spcPts val="1739"/>
              </a:spcBef>
            </a:pPr>
            <a:r>
              <a:rPr sz="2000" spc="-5" dirty="0">
                <a:solidFill>
                  <a:srgbClr val="FFFFFF"/>
                </a:solidFill>
                <a:latin typeface="Cambria"/>
                <a:cs typeface="Cambria"/>
              </a:rPr>
              <a:t>Clay/Soil</a:t>
            </a:r>
            <a:endParaRPr sz="2000">
              <a:latin typeface="Cambria"/>
              <a:cs typeface="Cambria"/>
            </a:endParaRPr>
          </a:p>
          <a:p>
            <a:pPr marR="1913889" algn="ctr">
              <a:lnSpc>
                <a:spcPts val="2070"/>
              </a:lnSpc>
            </a:pPr>
            <a:r>
              <a:rPr sz="2000" spc="-10" dirty="0">
                <a:solidFill>
                  <a:srgbClr val="FFFFFF"/>
                </a:solidFill>
                <a:latin typeface="Cambria"/>
                <a:cs typeface="Cambria"/>
              </a:rPr>
              <a:t>Natural</a:t>
            </a:r>
            <a:endParaRPr sz="2000">
              <a:latin typeface="Cambria"/>
              <a:cs typeface="Cambria"/>
            </a:endParaRPr>
          </a:p>
          <a:p>
            <a:pPr marL="1388110" algn="ctr">
              <a:lnSpc>
                <a:spcPts val="2235"/>
              </a:lnSpc>
            </a:pPr>
            <a:r>
              <a:rPr sz="2000" spc="-10" dirty="0">
                <a:solidFill>
                  <a:srgbClr val="FFFFFF"/>
                </a:solidFill>
                <a:latin typeface="Cambria"/>
                <a:cs typeface="Cambria"/>
              </a:rPr>
              <a:t>Rock</a:t>
            </a:r>
            <a:endParaRPr sz="2000">
              <a:latin typeface="Cambria"/>
              <a:cs typeface="Cambria"/>
            </a:endParaRPr>
          </a:p>
          <a:p>
            <a:pPr marL="1661795" marR="267335" indent="3175" algn="ctr">
              <a:lnSpc>
                <a:spcPct val="172500"/>
              </a:lnSpc>
            </a:pPr>
            <a:r>
              <a:rPr sz="2000" spc="-20" dirty="0">
                <a:solidFill>
                  <a:srgbClr val="FFFFFF"/>
                </a:solidFill>
                <a:latin typeface="Cambria"/>
                <a:cs typeface="Cambria"/>
              </a:rPr>
              <a:t>Gravel  </a:t>
            </a:r>
            <a:r>
              <a:rPr sz="2000" dirty="0">
                <a:solidFill>
                  <a:srgbClr val="FFFFFF"/>
                </a:solidFill>
                <a:latin typeface="Cambria"/>
                <a:cs typeface="Cambria"/>
              </a:rPr>
              <a:t>C</a:t>
            </a:r>
            <a:r>
              <a:rPr sz="2000" spc="-5" dirty="0">
                <a:solidFill>
                  <a:srgbClr val="FFFFFF"/>
                </a:solidFill>
                <a:latin typeface="Cambria"/>
                <a:cs typeface="Cambria"/>
              </a:rPr>
              <a:t>eme</a:t>
            </a:r>
            <a:r>
              <a:rPr sz="2000" spc="-10" dirty="0">
                <a:solidFill>
                  <a:srgbClr val="FFFFFF"/>
                </a:solidFill>
                <a:latin typeface="Cambria"/>
                <a:cs typeface="Cambria"/>
              </a:rPr>
              <a:t>n</a:t>
            </a:r>
            <a:r>
              <a:rPr sz="2000" dirty="0">
                <a:solidFill>
                  <a:srgbClr val="FFFFFF"/>
                </a:solidFill>
                <a:latin typeface="Cambria"/>
                <a:cs typeface="Cambria"/>
              </a:rPr>
              <a:t>t  Lime  </a:t>
            </a:r>
            <a:r>
              <a:rPr sz="2000" spc="-5" dirty="0">
                <a:solidFill>
                  <a:srgbClr val="FFFFFF"/>
                </a:solidFill>
                <a:latin typeface="Cambria"/>
                <a:cs typeface="Cambria"/>
              </a:rPr>
              <a:t>Bricks  Stones</a:t>
            </a:r>
            <a:endParaRPr sz="2000">
              <a:latin typeface="Cambria"/>
              <a:cs typeface="Cambria"/>
            </a:endParaRPr>
          </a:p>
        </p:txBody>
      </p:sp>
      <p:sp>
        <p:nvSpPr>
          <p:cNvPr id="42" name="object 42"/>
          <p:cNvSpPr/>
          <p:nvPr/>
        </p:nvSpPr>
        <p:spPr>
          <a:xfrm>
            <a:off x="4330065" y="4211701"/>
            <a:ext cx="1379220" cy="421005"/>
          </a:xfrm>
          <a:custGeom>
            <a:avLst/>
            <a:gdLst/>
            <a:ahLst/>
            <a:cxnLst/>
            <a:rect l="l" t="t" r="r" b="b"/>
            <a:pathLst>
              <a:path w="1379220" h="421004">
                <a:moveTo>
                  <a:pt x="0" y="420497"/>
                </a:moveTo>
                <a:lnTo>
                  <a:pt x="1379219" y="420497"/>
                </a:lnTo>
                <a:lnTo>
                  <a:pt x="1379219" y="0"/>
                </a:lnTo>
                <a:lnTo>
                  <a:pt x="0" y="0"/>
                </a:lnTo>
                <a:lnTo>
                  <a:pt x="0" y="420497"/>
                </a:lnTo>
                <a:close/>
              </a:path>
            </a:pathLst>
          </a:custGeom>
          <a:solidFill>
            <a:srgbClr val="FF6600"/>
          </a:solidFill>
        </p:spPr>
        <p:txBody>
          <a:bodyPr wrap="square" lIns="0" tIns="0" rIns="0" bIns="0" rtlCol="0"/>
          <a:lstStyle/>
          <a:p>
            <a:endParaRPr/>
          </a:p>
        </p:txBody>
      </p:sp>
      <p:sp>
        <p:nvSpPr>
          <p:cNvPr id="43" name="object 43"/>
          <p:cNvSpPr/>
          <p:nvPr/>
        </p:nvSpPr>
        <p:spPr>
          <a:xfrm>
            <a:off x="4330065" y="4211701"/>
            <a:ext cx="1379220" cy="421005"/>
          </a:xfrm>
          <a:custGeom>
            <a:avLst/>
            <a:gdLst/>
            <a:ahLst/>
            <a:cxnLst/>
            <a:rect l="l" t="t" r="r" b="b"/>
            <a:pathLst>
              <a:path w="1379220" h="421004">
                <a:moveTo>
                  <a:pt x="0" y="420497"/>
                </a:moveTo>
                <a:lnTo>
                  <a:pt x="1379219" y="420497"/>
                </a:lnTo>
                <a:lnTo>
                  <a:pt x="1379219" y="0"/>
                </a:lnTo>
                <a:lnTo>
                  <a:pt x="0" y="0"/>
                </a:lnTo>
                <a:lnTo>
                  <a:pt x="0" y="420497"/>
                </a:lnTo>
                <a:close/>
              </a:path>
            </a:pathLst>
          </a:custGeom>
          <a:ln w="25400">
            <a:solidFill>
              <a:srgbClr val="FFFFFF"/>
            </a:solidFill>
          </a:ln>
        </p:spPr>
        <p:txBody>
          <a:bodyPr wrap="square" lIns="0" tIns="0" rIns="0" bIns="0" rtlCol="0"/>
          <a:lstStyle/>
          <a:p>
            <a:endParaRPr/>
          </a:p>
        </p:txBody>
      </p:sp>
      <p:sp>
        <p:nvSpPr>
          <p:cNvPr id="44" name="object 44"/>
          <p:cNvSpPr txBox="1"/>
          <p:nvPr/>
        </p:nvSpPr>
        <p:spPr>
          <a:xfrm>
            <a:off x="4330065" y="4233417"/>
            <a:ext cx="1379220" cy="330835"/>
          </a:xfrm>
          <a:prstGeom prst="rect">
            <a:avLst/>
          </a:prstGeom>
        </p:spPr>
        <p:txBody>
          <a:bodyPr vert="horz" wrap="square" lIns="0" tIns="12700" rIns="0" bIns="0" rtlCol="0">
            <a:spAutoFit/>
          </a:bodyPr>
          <a:lstStyle/>
          <a:p>
            <a:pPr marL="191770">
              <a:lnSpc>
                <a:spcPct val="100000"/>
              </a:lnSpc>
              <a:spcBef>
                <a:spcPts val="100"/>
              </a:spcBef>
            </a:pPr>
            <a:r>
              <a:rPr sz="2000" spc="-10" dirty="0">
                <a:solidFill>
                  <a:srgbClr val="FFFFFF"/>
                </a:solidFill>
                <a:latin typeface="Cambria"/>
                <a:cs typeface="Cambria"/>
              </a:rPr>
              <a:t>Ceramics</a:t>
            </a:r>
            <a:endParaRPr sz="2000">
              <a:latin typeface="Cambria"/>
              <a:cs typeface="Cambria"/>
            </a:endParaRPr>
          </a:p>
        </p:txBody>
      </p:sp>
      <p:sp>
        <p:nvSpPr>
          <p:cNvPr id="45" name="object 45"/>
          <p:cNvSpPr/>
          <p:nvPr/>
        </p:nvSpPr>
        <p:spPr>
          <a:xfrm>
            <a:off x="4330065" y="4737353"/>
            <a:ext cx="1379220" cy="421005"/>
          </a:xfrm>
          <a:custGeom>
            <a:avLst/>
            <a:gdLst/>
            <a:ahLst/>
            <a:cxnLst/>
            <a:rect l="l" t="t" r="r" b="b"/>
            <a:pathLst>
              <a:path w="1379220" h="421004">
                <a:moveTo>
                  <a:pt x="0" y="420497"/>
                </a:moveTo>
                <a:lnTo>
                  <a:pt x="1379219" y="420497"/>
                </a:lnTo>
                <a:lnTo>
                  <a:pt x="1379219" y="0"/>
                </a:lnTo>
                <a:lnTo>
                  <a:pt x="0" y="0"/>
                </a:lnTo>
                <a:lnTo>
                  <a:pt x="0" y="420497"/>
                </a:lnTo>
                <a:close/>
              </a:path>
            </a:pathLst>
          </a:custGeom>
          <a:solidFill>
            <a:srgbClr val="FF6600"/>
          </a:solidFill>
        </p:spPr>
        <p:txBody>
          <a:bodyPr wrap="square" lIns="0" tIns="0" rIns="0" bIns="0" rtlCol="0"/>
          <a:lstStyle/>
          <a:p>
            <a:endParaRPr/>
          </a:p>
        </p:txBody>
      </p:sp>
      <p:sp>
        <p:nvSpPr>
          <p:cNvPr id="46" name="object 46"/>
          <p:cNvSpPr/>
          <p:nvPr/>
        </p:nvSpPr>
        <p:spPr>
          <a:xfrm>
            <a:off x="4330065" y="4737353"/>
            <a:ext cx="1379220" cy="421005"/>
          </a:xfrm>
          <a:custGeom>
            <a:avLst/>
            <a:gdLst/>
            <a:ahLst/>
            <a:cxnLst/>
            <a:rect l="l" t="t" r="r" b="b"/>
            <a:pathLst>
              <a:path w="1379220" h="421004">
                <a:moveTo>
                  <a:pt x="0" y="420497"/>
                </a:moveTo>
                <a:lnTo>
                  <a:pt x="1379219" y="420497"/>
                </a:lnTo>
                <a:lnTo>
                  <a:pt x="1379219" y="0"/>
                </a:lnTo>
                <a:lnTo>
                  <a:pt x="0" y="0"/>
                </a:lnTo>
                <a:lnTo>
                  <a:pt x="0" y="420497"/>
                </a:lnTo>
                <a:close/>
              </a:path>
            </a:pathLst>
          </a:custGeom>
          <a:ln w="25400">
            <a:solidFill>
              <a:srgbClr val="FFFFFF"/>
            </a:solidFill>
          </a:ln>
        </p:spPr>
        <p:txBody>
          <a:bodyPr wrap="square" lIns="0" tIns="0" rIns="0" bIns="0" rtlCol="0"/>
          <a:lstStyle/>
          <a:p>
            <a:endParaRPr/>
          </a:p>
        </p:txBody>
      </p:sp>
      <p:sp>
        <p:nvSpPr>
          <p:cNvPr id="47" name="object 47"/>
          <p:cNvSpPr/>
          <p:nvPr/>
        </p:nvSpPr>
        <p:spPr>
          <a:xfrm>
            <a:off x="4330065" y="5262918"/>
            <a:ext cx="3373754" cy="421005"/>
          </a:xfrm>
          <a:custGeom>
            <a:avLst/>
            <a:gdLst/>
            <a:ahLst/>
            <a:cxnLst/>
            <a:rect l="l" t="t" r="r" b="b"/>
            <a:pathLst>
              <a:path w="3373754" h="421004">
                <a:moveTo>
                  <a:pt x="0" y="420496"/>
                </a:moveTo>
                <a:lnTo>
                  <a:pt x="3373754" y="420496"/>
                </a:lnTo>
                <a:lnTo>
                  <a:pt x="3373754" y="0"/>
                </a:lnTo>
                <a:lnTo>
                  <a:pt x="0" y="0"/>
                </a:lnTo>
                <a:lnTo>
                  <a:pt x="0" y="420496"/>
                </a:lnTo>
                <a:close/>
              </a:path>
            </a:pathLst>
          </a:custGeom>
          <a:solidFill>
            <a:srgbClr val="FF6600"/>
          </a:solidFill>
        </p:spPr>
        <p:txBody>
          <a:bodyPr wrap="square" lIns="0" tIns="0" rIns="0" bIns="0" rtlCol="0"/>
          <a:lstStyle/>
          <a:p>
            <a:endParaRPr/>
          </a:p>
        </p:txBody>
      </p:sp>
      <p:sp>
        <p:nvSpPr>
          <p:cNvPr id="48" name="object 48"/>
          <p:cNvSpPr/>
          <p:nvPr/>
        </p:nvSpPr>
        <p:spPr>
          <a:xfrm>
            <a:off x="4330065" y="5262918"/>
            <a:ext cx="3373754" cy="421005"/>
          </a:xfrm>
          <a:custGeom>
            <a:avLst/>
            <a:gdLst/>
            <a:ahLst/>
            <a:cxnLst/>
            <a:rect l="l" t="t" r="r" b="b"/>
            <a:pathLst>
              <a:path w="3373754" h="421004">
                <a:moveTo>
                  <a:pt x="0" y="420496"/>
                </a:moveTo>
                <a:lnTo>
                  <a:pt x="3373754" y="420496"/>
                </a:lnTo>
                <a:lnTo>
                  <a:pt x="3373754" y="0"/>
                </a:lnTo>
                <a:lnTo>
                  <a:pt x="0" y="0"/>
                </a:lnTo>
                <a:lnTo>
                  <a:pt x="0" y="420496"/>
                </a:lnTo>
                <a:close/>
              </a:path>
            </a:pathLst>
          </a:custGeom>
          <a:ln w="25400">
            <a:solidFill>
              <a:srgbClr val="FFFFFF"/>
            </a:solidFill>
          </a:ln>
        </p:spPr>
        <p:txBody>
          <a:bodyPr wrap="square" lIns="0" tIns="0" rIns="0" bIns="0" rtlCol="0"/>
          <a:lstStyle/>
          <a:p>
            <a:endParaRPr/>
          </a:p>
        </p:txBody>
      </p:sp>
      <p:sp>
        <p:nvSpPr>
          <p:cNvPr id="49" name="object 49"/>
          <p:cNvSpPr/>
          <p:nvPr/>
        </p:nvSpPr>
        <p:spPr>
          <a:xfrm>
            <a:off x="4330065" y="5788533"/>
            <a:ext cx="3086100" cy="421005"/>
          </a:xfrm>
          <a:custGeom>
            <a:avLst/>
            <a:gdLst/>
            <a:ahLst/>
            <a:cxnLst/>
            <a:rect l="l" t="t" r="r" b="b"/>
            <a:pathLst>
              <a:path w="3086100" h="421004">
                <a:moveTo>
                  <a:pt x="0" y="420497"/>
                </a:moveTo>
                <a:lnTo>
                  <a:pt x="3085718" y="420497"/>
                </a:lnTo>
                <a:lnTo>
                  <a:pt x="3085718" y="0"/>
                </a:lnTo>
                <a:lnTo>
                  <a:pt x="0" y="0"/>
                </a:lnTo>
                <a:lnTo>
                  <a:pt x="0" y="420497"/>
                </a:lnTo>
                <a:close/>
              </a:path>
            </a:pathLst>
          </a:custGeom>
          <a:solidFill>
            <a:srgbClr val="FF6600"/>
          </a:solidFill>
        </p:spPr>
        <p:txBody>
          <a:bodyPr wrap="square" lIns="0" tIns="0" rIns="0" bIns="0" rtlCol="0"/>
          <a:lstStyle/>
          <a:p>
            <a:endParaRPr/>
          </a:p>
        </p:txBody>
      </p:sp>
      <p:sp>
        <p:nvSpPr>
          <p:cNvPr id="50" name="object 50"/>
          <p:cNvSpPr/>
          <p:nvPr/>
        </p:nvSpPr>
        <p:spPr>
          <a:xfrm>
            <a:off x="4330065" y="5788533"/>
            <a:ext cx="3086100" cy="421005"/>
          </a:xfrm>
          <a:custGeom>
            <a:avLst/>
            <a:gdLst/>
            <a:ahLst/>
            <a:cxnLst/>
            <a:rect l="l" t="t" r="r" b="b"/>
            <a:pathLst>
              <a:path w="3086100" h="421004">
                <a:moveTo>
                  <a:pt x="0" y="420497"/>
                </a:moveTo>
                <a:lnTo>
                  <a:pt x="3085718" y="420497"/>
                </a:lnTo>
                <a:lnTo>
                  <a:pt x="3085718" y="0"/>
                </a:lnTo>
                <a:lnTo>
                  <a:pt x="0" y="0"/>
                </a:lnTo>
                <a:lnTo>
                  <a:pt x="0" y="420497"/>
                </a:lnTo>
                <a:close/>
              </a:path>
            </a:pathLst>
          </a:custGeom>
          <a:ln w="25400">
            <a:solidFill>
              <a:srgbClr val="FFFFFF"/>
            </a:solidFill>
          </a:ln>
        </p:spPr>
        <p:txBody>
          <a:bodyPr wrap="square" lIns="0" tIns="0" rIns="0" bIns="0" rtlCol="0"/>
          <a:lstStyle/>
          <a:p>
            <a:endParaRPr/>
          </a:p>
        </p:txBody>
      </p:sp>
      <p:sp>
        <p:nvSpPr>
          <p:cNvPr id="51" name="object 51"/>
          <p:cNvSpPr txBox="1"/>
          <p:nvPr/>
        </p:nvSpPr>
        <p:spPr>
          <a:xfrm>
            <a:off x="4330065" y="4759197"/>
            <a:ext cx="3373754" cy="1383030"/>
          </a:xfrm>
          <a:prstGeom prst="rect">
            <a:avLst/>
          </a:prstGeom>
        </p:spPr>
        <p:txBody>
          <a:bodyPr vert="horz" wrap="square" lIns="0" tIns="12700" rIns="0" bIns="0" rtlCol="0">
            <a:spAutoFit/>
          </a:bodyPr>
          <a:lstStyle/>
          <a:p>
            <a:pPr marL="405130">
              <a:lnSpc>
                <a:spcPct val="100000"/>
              </a:lnSpc>
              <a:spcBef>
                <a:spcPts val="100"/>
              </a:spcBef>
            </a:pPr>
            <a:r>
              <a:rPr sz="2000" dirty="0">
                <a:solidFill>
                  <a:srgbClr val="FFFFFF"/>
                </a:solidFill>
                <a:latin typeface="Cambria"/>
                <a:cs typeface="Cambria"/>
              </a:rPr>
              <a:t>Glass</a:t>
            </a:r>
            <a:endParaRPr sz="2000">
              <a:latin typeface="Cambria"/>
              <a:cs typeface="Cambria"/>
            </a:endParaRPr>
          </a:p>
          <a:p>
            <a:pPr marL="560705">
              <a:lnSpc>
                <a:spcPct val="100000"/>
              </a:lnSpc>
              <a:spcBef>
                <a:spcPts val="1745"/>
              </a:spcBef>
            </a:pPr>
            <a:r>
              <a:rPr sz="2000" spc="-10" dirty="0">
                <a:solidFill>
                  <a:srgbClr val="FFFFFF"/>
                </a:solidFill>
                <a:latin typeface="Cambria"/>
                <a:cs typeface="Cambria"/>
              </a:rPr>
              <a:t>Paints </a:t>
            </a:r>
            <a:r>
              <a:rPr sz="2000" dirty="0">
                <a:solidFill>
                  <a:srgbClr val="FFFFFF"/>
                </a:solidFill>
                <a:latin typeface="Cambria"/>
                <a:cs typeface="Cambria"/>
              </a:rPr>
              <a:t>and</a:t>
            </a:r>
            <a:r>
              <a:rPr sz="2000" spc="-40" dirty="0">
                <a:solidFill>
                  <a:srgbClr val="FFFFFF"/>
                </a:solidFill>
                <a:latin typeface="Cambria"/>
                <a:cs typeface="Cambria"/>
              </a:rPr>
              <a:t> </a:t>
            </a:r>
            <a:r>
              <a:rPr sz="2000" spc="-15" dirty="0">
                <a:solidFill>
                  <a:srgbClr val="FFFFFF"/>
                </a:solidFill>
                <a:latin typeface="Cambria"/>
                <a:cs typeface="Cambria"/>
              </a:rPr>
              <a:t>Varnishes</a:t>
            </a:r>
            <a:endParaRPr sz="2000">
              <a:latin typeface="Cambria"/>
              <a:cs typeface="Cambria"/>
            </a:endParaRPr>
          </a:p>
          <a:p>
            <a:pPr marR="278765" algn="ctr">
              <a:lnSpc>
                <a:spcPct val="100000"/>
              </a:lnSpc>
              <a:spcBef>
                <a:spcPts val="1740"/>
              </a:spcBef>
            </a:pPr>
            <a:r>
              <a:rPr sz="2000" dirty="0">
                <a:solidFill>
                  <a:srgbClr val="FFFFFF"/>
                </a:solidFill>
                <a:latin typeface="Cambria"/>
                <a:cs typeface="Cambria"/>
              </a:rPr>
              <a:t>Plastics</a:t>
            </a:r>
            <a:endParaRPr sz="2000">
              <a:latin typeface="Cambria"/>
              <a:cs typeface="Cambria"/>
            </a:endParaRPr>
          </a:p>
        </p:txBody>
      </p:sp>
      <p:sp>
        <p:nvSpPr>
          <p:cNvPr id="52" name="object 52"/>
          <p:cNvSpPr/>
          <p:nvPr/>
        </p:nvSpPr>
        <p:spPr>
          <a:xfrm>
            <a:off x="4330065" y="6314158"/>
            <a:ext cx="2920365" cy="421005"/>
          </a:xfrm>
          <a:custGeom>
            <a:avLst/>
            <a:gdLst/>
            <a:ahLst/>
            <a:cxnLst/>
            <a:rect l="l" t="t" r="r" b="b"/>
            <a:pathLst>
              <a:path w="2920365" h="421004">
                <a:moveTo>
                  <a:pt x="0" y="420497"/>
                </a:moveTo>
                <a:lnTo>
                  <a:pt x="2919984" y="420497"/>
                </a:lnTo>
                <a:lnTo>
                  <a:pt x="2919984" y="0"/>
                </a:lnTo>
                <a:lnTo>
                  <a:pt x="0" y="0"/>
                </a:lnTo>
                <a:lnTo>
                  <a:pt x="0" y="420497"/>
                </a:lnTo>
                <a:close/>
              </a:path>
            </a:pathLst>
          </a:custGeom>
          <a:solidFill>
            <a:srgbClr val="FF6600"/>
          </a:solidFill>
        </p:spPr>
        <p:txBody>
          <a:bodyPr wrap="square" lIns="0" tIns="0" rIns="0" bIns="0" rtlCol="0"/>
          <a:lstStyle/>
          <a:p>
            <a:endParaRPr/>
          </a:p>
        </p:txBody>
      </p:sp>
      <p:sp>
        <p:nvSpPr>
          <p:cNvPr id="53" name="object 53"/>
          <p:cNvSpPr/>
          <p:nvPr/>
        </p:nvSpPr>
        <p:spPr>
          <a:xfrm>
            <a:off x="4330065" y="6314158"/>
            <a:ext cx="2920365" cy="421005"/>
          </a:xfrm>
          <a:custGeom>
            <a:avLst/>
            <a:gdLst/>
            <a:ahLst/>
            <a:cxnLst/>
            <a:rect l="l" t="t" r="r" b="b"/>
            <a:pathLst>
              <a:path w="2920365" h="421004">
                <a:moveTo>
                  <a:pt x="0" y="420497"/>
                </a:moveTo>
                <a:lnTo>
                  <a:pt x="2919984" y="420497"/>
                </a:lnTo>
                <a:lnTo>
                  <a:pt x="2919984" y="0"/>
                </a:lnTo>
                <a:lnTo>
                  <a:pt x="0" y="0"/>
                </a:lnTo>
                <a:lnTo>
                  <a:pt x="0" y="420497"/>
                </a:lnTo>
                <a:close/>
              </a:path>
            </a:pathLst>
          </a:custGeom>
          <a:ln w="25399">
            <a:solidFill>
              <a:srgbClr val="FFFFFF"/>
            </a:solidFill>
          </a:ln>
        </p:spPr>
        <p:txBody>
          <a:bodyPr wrap="square" lIns="0" tIns="0" rIns="0" bIns="0" rtlCol="0"/>
          <a:lstStyle/>
          <a:p>
            <a:endParaRPr/>
          </a:p>
        </p:txBody>
      </p:sp>
      <p:sp>
        <p:nvSpPr>
          <p:cNvPr id="54" name="object 54"/>
          <p:cNvSpPr/>
          <p:nvPr/>
        </p:nvSpPr>
        <p:spPr>
          <a:xfrm>
            <a:off x="8368283" y="6251447"/>
            <a:ext cx="245364" cy="291084"/>
          </a:xfrm>
          <a:prstGeom prst="rect">
            <a:avLst/>
          </a:prstGeom>
          <a:blipFill>
            <a:blip r:embed="rId2" cstate="print"/>
            <a:stretch>
              <a:fillRect/>
            </a:stretch>
          </a:blipFill>
        </p:spPr>
        <p:txBody>
          <a:bodyPr wrap="square" lIns="0" tIns="0" rIns="0" bIns="0" rtlCol="0"/>
          <a:lstStyle/>
          <a:p>
            <a:endParaRPr/>
          </a:p>
        </p:txBody>
      </p:sp>
      <p:sp>
        <p:nvSpPr>
          <p:cNvPr id="55" name="object 55"/>
          <p:cNvSpPr/>
          <p:nvPr/>
        </p:nvSpPr>
        <p:spPr>
          <a:xfrm>
            <a:off x="8436864" y="6251447"/>
            <a:ext cx="216407" cy="291084"/>
          </a:xfrm>
          <a:prstGeom prst="rect">
            <a:avLst/>
          </a:prstGeom>
          <a:blipFill>
            <a:blip r:embed="rId3" cstate="print"/>
            <a:stretch>
              <a:fillRect/>
            </a:stretch>
          </a:blipFill>
        </p:spPr>
        <p:txBody>
          <a:bodyPr wrap="square" lIns="0" tIns="0" rIns="0" bIns="0" rtlCol="0"/>
          <a:lstStyle/>
          <a:p>
            <a:endParaRPr/>
          </a:p>
        </p:txBody>
      </p:sp>
      <p:sp>
        <p:nvSpPr>
          <p:cNvPr id="56" name="object 56"/>
          <p:cNvSpPr txBox="1"/>
          <p:nvPr/>
        </p:nvSpPr>
        <p:spPr>
          <a:xfrm>
            <a:off x="8437880" y="6282577"/>
            <a:ext cx="94615" cy="178435"/>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FFFFFF"/>
                </a:solidFill>
                <a:latin typeface="Tahoma"/>
                <a:cs typeface="Tahoma"/>
              </a:rPr>
              <a:t>5</a:t>
            </a:r>
            <a:endParaRPr sz="1000">
              <a:latin typeface="Tahoma"/>
              <a:cs typeface="Tahoma"/>
            </a:endParaRPr>
          </a:p>
        </p:txBody>
      </p:sp>
      <p:sp>
        <p:nvSpPr>
          <p:cNvPr id="57" name="object 57"/>
          <p:cNvSpPr txBox="1"/>
          <p:nvPr/>
        </p:nvSpPr>
        <p:spPr>
          <a:xfrm>
            <a:off x="4580890" y="6348959"/>
            <a:ext cx="2417445" cy="323850"/>
          </a:xfrm>
          <a:prstGeom prst="rect">
            <a:avLst/>
          </a:prstGeom>
        </p:spPr>
        <p:txBody>
          <a:bodyPr vert="horz" wrap="square" lIns="0" tIns="635" rIns="0" bIns="0" rtlCol="0">
            <a:spAutoFit/>
          </a:bodyPr>
          <a:lstStyle/>
          <a:p>
            <a:pPr marL="12700">
              <a:lnSpc>
                <a:spcPct val="100000"/>
              </a:lnSpc>
              <a:spcBef>
                <a:spcPts val="5"/>
              </a:spcBef>
            </a:pPr>
            <a:r>
              <a:rPr sz="2000" spc="-5" dirty="0">
                <a:solidFill>
                  <a:srgbClr val="FFFFFF"/>
                </a:solidFill>
                <a:latin typeface="Cambria"/>
                <a:cs typeface="Cambria"/>
              </a:rPr>
              <a:t>Tiles, marble,</a:t>
            </a:r>
            <a:r>
              <a:rPr sz="2000" spc="-40" dirty="0">
                <a:solidFill>
                  <a:srgbClr val="FFFFFF"/>
                </a:solidFill>
                <a:latin typeface="Cambria"/>
                <a:cs typeface="Cambria"/>
              </a:rPr>
              <a:t> </a:t>
            </a:r>
            <a:r>
              <a:rPr sz="2000" spc="-10" dirty="0">
                <a:solidFill>
                  <a:srgbClr val="FFFFFF"/>
                </a:solidFill>
                <a:latin typeface="Cambria"/>
                <a:cs typeface="Cambria"/>
              </a:rPr>
              <a:t>granites</a:t>
            </a:r>
            <a:endParaRPr sz="2000">
              <a:latin typeface="Cambria"/>
              <a:cs typeface="Cambr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76300" y="2176526"/>
            <a:ext cx="19050" cy="4681474"/>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3" name="object 3"/>
          <p:cNvSpPr/>
          <p:nvPr/>
        </p:nvSpPr>
        <p:spPr>
          <a:xfrm>
            <a:off x="876300" y="6413"/>
            <a:ext cx="19050" cy="150336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4" name="object 4"/>
          <p:cNvSpPr/>
          <p:nvPr/>
        </p:nvSpPr>
        <p:spPr>
          <a:xfrm>
            <a:off x="1217612" y="1833626"/>
            <a:ext cx="7923339" cy="19050"/>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5" name="object 5"/>
          <p:cNvSpPr/>
          <p:nvPr/>
        </p:nvSpPr>
        <p:spPr>
          <a:xfrm>
            <a:off x="876300" y="1509775"/>
            <a:ext cx="19050" cy="666750"/>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6" name="object 6"/>
          <p:cNvSpPr/>
          <p:nvPr/>
        </p:nvSpPr>
        <p:spPr>
          <a:xfrm>
            <a:off x="0" y="1833626"/>
            <a:ext cx="557212" cy="19050"/>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7" name="object 7"/>
          <p:cNvSpPr/>
          <p:nvPr/>
        </p:nvSpPr>
        <p:spPr>
          <a:xfrm>
            <a:off x="552450" y="1833626"/>
            <a:ext cx="665162" cy="19050"/>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8" name="object 8"/>
          <p:cNvSpPr txBox="1">
            <a:spLocks noGrp="1"/>
          </p:cNvSpPr>
          <p:nvPr>
            <p:ph type="title"/>
          </p:nvPr>
        </p:nvSpPr>
        <p:spPr>
          <a:xfrm>
            <a:off x="1905000" y="698691"/>
            <a:ext cx="5929630" cy="513715"/>
          </a:xfrm>
          <a:prstGeom prst="rect">
            <a:avLst/>
          </a:prstGeom>
        </p:spPr>
        <p:txBody>
          <a:bodyPr vert="horz" wrap="square" lIns="0" tIns="13335" rIns="0" bIns="0" rtlCol="0">
            <a:spAutoFit/>
          </a:bodyPr>
          <a:lstStyle/>
          <a:p>
            <a:pPr marL="12700">
              <a:lnSpc>
                <a:spcPct val="100000"/>
              </a:lnSpc>
              <a:spcBef>
                <a:spcPts val="105"/>
              </a:spcBef>
            </a:pPr>
            <a:r>
              <a:rPr sz="3200" b="1" spc="-5" dirty="0">
                <a:solidFill>
                  <a:srgbClr val="FF0000"/>
                </a:solidFill>
              </a:rPr>
              <a:t>Mechanical </a:t>
            </a:r>
            <a:r>
              <a:rPr sz="3200" b="1" dirty="0">
                <a:solidFill>
                  <a:srgbClr val="FF0000"/>
                </a:solidFill>
              </a:rPr>
              <a:t>properties of</a:t>
            </a:r>
            <a:r>
              <a:rPr sz="3200" b="1" spc="-50" dirty="0">
                <a:solidFill>
                  <a:srgbClr val="FF0000"/>
                </a:solidFill>
              </a:rPr>
              <a:t> </a:t>
            </a:r>
            <a:r>
              <a:rPr sz="3200" b="1" spc="-5" dirty="0">
                <a:solidFill>
                  <a:srgbClr val="FF0000"/>
                </a:solidFill>
              </a:rPr>
              <a:t>materials</a:t>
            </a:r>
            <a:endParaRPr sz="3200" b="1" dirty="0">
              <a:solidFill>
                <a:srgbClr val="FF0000"/>
              </a:solidFill>
            </a:endParaRPr>
          </a:p>
        </p:txBody>
      </p:sp>
      <p:sp>
        <p:nvSpPr>
          <p:cNvPr id="11" name="object 11"/>
          <p:cNvSpPr/>
          <p:nvPr/>
        </p:nvSpPr>
        <p:spPr>
          <a:xfrm>
            <a:off x="2606039" y="1853183"/>
            <a:ext cx="472439" cy="679703"/>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14" name="object 14"/>
          <p:cNvSpPr/>
          <p:nvPr/>
        </p:nvSpPr>
        <p:spPr>
          <a:xfrm>
            <a:off x="2686811" y="2292095"/>
            <a:ext cx="472439" cy="679703"/>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17" name="object 17"/>
          <p:cNvSpPr/>
          <p:nvPr/>
        </p:nvSpPr>
        <p:spPr>
          <a:xfrm>
            <a:off x="2685288" y="2731007"/>
            <a:ext cx="472439" cy="679703"/>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20" name="object 20"/>
          <p:cNvSpPr/>
          <p:nvPr/>
        </p:nvSpPr>
        <p:spPr>
          <a:xfrm>
            <a:off x="2599944" y="3169920"/>
            <a:ext cx="472440" cy="679703"/>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23" name="object 23"/>
          <p:cNvSpPr/>
          <p:nvPr/>
        </p:nvSpPr>
        <p:spPr>
          <a:xfrm>
            <a:off x="2901695" y="3608832"/>
            <a:ext cx="472440" cy="679704"/>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26" name="object 26"/>
          <p:cNvSpPr/>
          <p:nvPr/>
        </p:nvSpPr>
        <p:spPr>
          <a:xfrm>
            <a:off x="3020567" y="4047744"/>
            <a:ext cx="472440" cy="679704"/>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29" name="object 29"/>
          <p:cNvSpPr/>
          <p:nvPr/>
        </p:nvSpPr>
        <p:spPr>
          <a:xfrm>
            <a:off x="2894076" y="4486655"/>
            <a:ext cx="472439" cy="679704"/>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32" name="object 32"/>
          <p:cNvSpPr/>
          <p:nvPr/>
        </p:nvSpPr>
        <p:spPr>
          <a:xfrm>
            <a:off x="2718816" y="4925567"/>
            <a:ext cx="472440" cy="679704"/>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35" name="object 35"/>
          <p:cNvSpPr/>
          <p:nvPr/>
        </p:nvSpPr>
        <p:spPr>
          <a:xfrm>
            <a:off x="2590800" y="5364479"/>
            <a:ext cx="472439" cy="679704"/>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41" name="object 41"/>
          <p:cNvSpPr/>
          <p:nvPr/>
        </p:nvSpPr>
        <p:spPr>
          <a:xfrm>
            <a:off x="3621023" y="6242302"/>
            <a:ext cx="472439" cy="615696"/>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
        <p:nvSpPr>
          <p:cNvPr id="42" name="object 42"/>
          <p:cNvSpPr/>
          <p:nvPr/>
        </p:nvSpPr>
        <p:spPr>
          <a:xfrm>
            <a:off x="967739" y="6681214"/>
            <a:ext cx="472440" cy="176784"/>
          </a:xfrm>
          <a:prstGeom prst="rect">
            <a:avLst/>
          </a:prstGeom>
          <a:blipFill>
            <a:blip r:embed="rId10" cstate="print"/>
            <a:stretch>
              <a:fillRect/>
            </a:stretch>
          </a:blipFill>
        </p:spPr>
        <p:txBody>
          <a:bodyPr wrap="square" lIns="0" tIns="0" rIns="0" bIns="0" rtlCol="0"/>
          <a:lstStyle/>
          <a:p>
            <a:endParaRPr>
              <a:solidFill>
                <a:srgbClr val="FF0000"/>
              </a:solidFill>
            </a:endParaRPr>
          </a:p>
        </p:txBody>
      </p:sp>
      <p:sp>
        <p:nvSpPr>
          <p:cNvPr id="43" name="object 43"/>
          <p:cNvSpPr txBox="1"/>
          <p:nvPr/>
        </p:nvSpPr>
        <p:spPr>
          <a:xfrm>
            <a:off x="1285496" y="1833626"/>
            <a:ext cx="2077085" cy="4472378"/>
          </a:xfrm>
          <a:prstGeom prst="rect">
            <a:avLst/>
          </a:prstGeom>
        </p:spPr>
        <p:txBody>
          <a:bodyPr vert="horz" wrap="square" lIns="0" tIns="85725" rIns="0" bIns="0" rtlCol="0">
            <a:spAutoFit/>
          </a:bodyPr>
          <a:lstStyle/>
          <a:p>
            <a:pPr marL="527685" indent="-515620">
              <a:lnSpc>
                <a:spcPct val="100000"/>
              </a:lnSpc>
              <a:spcBef>
                <a:spcPts val="675"/>
              </a:spcBef>
              <a:buClr>
                <a:srgbClr val="F7CC2E"/>
              </a:buClr>
              <a:buSzPct val="68750"/>
              <a:buAutoNum type="arabicPeriod"/>
              <a:tabLst>
                <a:tab pos="527685" algn="l"/>
                <a:tab pos="528320" algn="l"/>
              </a:tabLst>
            </a:pPr>
            <a:r>
              <a:rPr sz="2400" spc="-5" dirty="0">
                <a:solidFill>
                  <a:srgbClr val="FF0000"/>
                </a:solidFill>
                <a:latin typeface="Cambria"/>
                <a:cs typeface="Cambria"/>
              </a:rPr>
              <a:t>Strength</a:t>
            </a:r>
            <a:endParaRPr sz="2400" dirty="0">
              <a:solidFill>
                <a:srgbClr val="FF0000"/>
              </a:solidFill>
              <a:latin typeface="Cambria"/>
              <a:cs typeface="Cambria"/>
            </a:endParaRPr>
          </a:p>
          <a:p>
            <a:pPr marL="527685" indent="-515620">
              <a:lnSpc>
                <a:spcPct val="100000"/>
              </a:lnSpc>
              <a:spcBef>
                <a:spcPts val="575"/>
              </a:spcBef>
              <a:buClr>
                <a:srgbClr val="F7CC2E"/>
              </a:buClr>
              <a:buSzPct val="68750"/>
              <a:buAutoNum type="arabicPeriod"/>
              <a:tabLst>
                <a:tab pos="527685" algn="l"/>
                <a:tab pos="528320" algn="l"/>
              </a:tabLst>
            </a:pPr>
            <a:r>
              <a:rPr sz="2400" spc="-5" dirty="0">
                <a:solidFill>
                  <a:srgbClr val="FF0000"/>
                </a:solidFill>
                <a:latin typeface="Cambria"/>
                <a:cs typeface="Cambria"/>
              </a:rPr>
              <a:t>Elasticity</a:t>
            </a:r>
            <a:endParaRPr sz="2400" dirty="0">
              <a:solidFill>
                <a:srgbClr val="FF0000"/>
              </a:solidFill>
              <a:latin typeface="Cambria"/>
              <a:cs typeface="Cambria"/>
            </a:endParaRPr>
          </a:p>
          <a:p>
            <a:pPr marL="527685" indent="-515620">
              <a:lnSpc>
                <a:spcPct val="100000"/>
              </a:lnSpc>
              <a:spcBef>
                <a:spcPts val="575"/>
              </a:spcBef>
              <a:buClr>
                <a:srgbClr val="F7CC2E"/>
              </a:buClr>
              <a:buSzPct val="68750"/>
              <a:buAutoNum type="arabicPeriod"/>
              <a:tabLst>
                <a:tab pos="527685" algn="l"/>
                <a:tab pos="528320" algn="l"/>
              </a:tabLst>
            </a:pPr>
            <a:r>
              <a:rPr sz="2400" dirty="0">
                <a:solidFill>
                  <a:srgbClr val="FF0000"/>
                </a:solidFill>
                <a:latin typeface="Cambria"/>
                <a:cs typeface="Cambria"/>
              </a:rPr>
              <a:t>Plasticity</a:t>
            </a:r>
          </a:p>
          <a:p>
            <a:pPr marL="527685" indent="-515620">
              <a:lnSpc>
                <a:spcPct val="100000"/>
              </a:lnSpc>
              <a:spcBef>
                <a:spcPts val="580"/>
              </a:spcBef>
              <a:buClr>
                <a:srgbClr val="F7CC2E"/>
              </a:buClr>
              <a:buSzPct val="68750"/>
              <a:buAutoNum type="arabicPeriod"/>
              <a:tabLst>
                <a:tab pos="527685" algn="l"/>
                <a:tab pos="528320" algn="l"/>
              </a:tabLst>
            </a:pPr>
            <a:r>
              <a:rPr sz="2400" spc="-5" dirty="0">
                <a:solidFill>
                  <a:srgbClr val="FF0000"/>
                </a:solidFill>
                <a:latin typeface="Cambria"/>
                <a:cs typeface="Cambria"/>
              </a:rPr>
              <a:t>Ductility</a:t>
            </a:r>
            <a:endParaRPr sz="2400" dirty="0">
              <a:solidFill>
                <a:srgbClr val="FF0000"/>
              </a:solidFill>
              <a:latin typeface="Cambria"/>
              <a:cs typeface="Cambria"/>
            </a:endParaRPr>
          </a:p>
          <a:p>
            <a:pPr marL="527685" indent="-515620">
              <a:lnSpc>
                <a:spcPct val="100000"/>
              </a:lnSpc>
              <a:spcBef>
                <a:spcPts val="575"/>
              </a:spcBef>
              <a:buClr>
                <a:srgbClr val="F7CC2E"/>
              </a:buClr>
              <a:buSzPct val="68750"/>
              <a:buAutoNum type="arabicPeriod"/>
              <a:tabLst>
                <a:tab pos="527685" algn="l"/>
                <a:tab pos="528320" algn="l"/>
              </a:tabLst>
            </a:pPr>
            <a:r>
              <a:rPr sz="2400" spc="-5" dirty="0">
                <a:solidFill>
                  <a:srgbClr val="FF0000"/>
                </a:solidFill>
                <a:latin typeface="Cambria"/>
                <a:cs typeface="Cambria"/>
              </a:rPr>
              <a:t>Brittleness</a:t>
            </a:r>
            <a:endParaRPr sz="2400" dirty="0">
              <a:solidFill>
                <a:srgbClr val="FF0000"/>
              </a:solidFill>
              <a:latin typeface="Cambria"/>
              <a:cs typeface="Cambria"/>
            </a:endParaRPr>
          </a:p>
          <a:p>
            <a:pPr marL="527685" indent="-515620">
              <a:lnSpc>
                <a:spcPct val="100000"/>
              </a:lnSpc>
              <a:spcBef>
                <a:spcPts val="575"/>
              </a:spcBef>
              <a:buClr>
                <a:srgbClr val="F7CC2E"/>
              </a:buClr>
              <a:buSzPct val="68750"/>
              <a:buAutoNum type="arabicPeriod"/>
              <a:tabLst>
                <a:tab pos="527685" algn="l"/>
                <a:tab pos="528320" algn="l"/>
              </a:tabLst>
            </a:pPr>
            <a:r>
              <a:rPr sz="2400" spc="-5" dirty="0">
                <a:solidFill>
                  <a:srgbClr val="FF0000"/>
                </a:solidFill>
                <a:latin typeface="Cambria"/>
                <a:cs typeface="Cambria"/>
              </a:rPr>
              <a:t>Malleability</a:t>
            </a:r>
            <a:endParaRPr sz="2400" dirty="0">
              <a:solidFill>
                <a:srgbClr val="FF0000"/>
              </a:solidFill>
              <a:latin typeface="Cambria"/>
              <a:cs typeface="Cambria"/>
            </a:endParaRPr>
          </a:p>
          <a:p>
            <a:pPr marL="527685" indent="-515620">
              <a:lnSpc>
                <a:spcPct val="100000"/>
              </a:lnSpc>
              <a:spcBef>
                <a:spcPts val="580"/>
              </a:spcBef>
              <a:buClr>
                <a:srgbClr val="F7CC2E"/>
              </a:buClr>
              <a:buSzPct val="68750"/>
              <a:buAutoNum type="arabicPeriod"/>
              <a:tabLst>
                <a:tab pos="527685" algn="l"/>
                <a:tab pos="528320" algn="l"/>
              </a:tabLst>
            </a:pPr>
            <a:r>
              <a:rPr sz="2400" spc="-5" dirty="0">
                <a:solidFill>
                  <a:srgbClr val="FF0000"/>
                </a:solidFill>
                <a:latin typeface="Cambria"/>
                <a:cs typeface="Cambria"/>
              </a:rPr>
              <a:t>Toughness</a:t>
            </a:r>
            <a:endParaRPr sz="2400" dirty="0">
              <a:solidFill>
                <a:srgbClr val="FF0000"/>
              </a:solidFill>
              <a:latin typeface="Cambria"/>
              <a:cs typeface="Cambria"/>
            </a:endParaRPr>
          </a:p>
          <a:p>
            <a:pPr marL="527685" indent="-515620">
              <a:lnSpc>
                <a:spcPct val="100000"/>
              </a:lnSpc>
              <a:spcBef>
                <a:spcPts val="575"/>
              </a:spcBef>
              <a:buClr>
                <a:srgbClr val="F7CC2E"/>
              </a:buClr>
              <a:buSzPct val="68750"/>
              <a:buAutoNum type="arabicPeriod"/>
              <a:tabLst>
                <a:tab pos="527685" algn="l"/>
                <a:tab pos="528320" algn="l"/>
              </a:tabLst>
            </a:pPr>
            <a:r>
              <a:rPr sz="2400" dirty="0">
                <a:solidFill>
                  <a:srgbClr val="FF0000"/>
                </a:solidFill>
                <a:latin typeface="Cambria"/>
                <a:cs typeface="Cambria"/>
              </a:rPr>
              <a:t>Hardness</a:t>
            </a:r>
          </a:p>
          <a:p>
            <a:pPr marL="527685" indent="-515620">
              <a:lnSpc>
                <a:spcPct val="100000"/>
              </a:lnSpc>
              <a:spcBef>
                <a:spcPts val="575"/>
              </a:spcBef>
              <a:buClr>
                <a:srgbClr val="F7CC2E"/>
              </a:buClr>
              <a:buSzPct val="68750"/>
              <a:buAutoNum type="arabicPeriod"/>
              <a:tabLst>
                <a:tab pos="527685" algn="l"/>
                <a:tab pos="528320" algn="l"/>
              </a:tabLst>
            </a:pPr>
            <a:r>
              <a:rPr sz="2400" spc="-5" dirty="0">
                <a:solidFill>
                  <a:srgbClr val="FF0000"/>
                </a:solidFill>
                <a:latin typeface="Cambria"/>
                <a:cs typeface="Cambria"/>
              </a:rPr>
              <a:t>Stiffness</a:t>
            </a:r>
            <a:endParaRPr sz="2400" dirty="0">
              <a:solidFill>
                <a:srgbClr val="FF0000"/>
              </a:solidFill>
              <a:latin typeface="Cambria"/>
              <a:cs typeface="Cambria"/>
            </a:endParaRPr>
          </a:p>
          <a:p>
            <a:pPr marL="527685" indent="-515620">
              <a:lnSpc>
                <a:spcPct val="100000"/>
              </a:lnSpc>
              <a:spcBef>
                <a:spcPts val="580"/>
              </a:spcBef>
              <a:buClr>
                <a:srgbClr val="F7CC2E"/>
              </a:buClr>
              <a:buSzPct val="68750"/>
              <a:buAutoNum type="arabicPeriod"/>
              <a:tabLst>
                <a:tab pos="527685" algn="l"/>
                <a:tab pos="528320" algn="l"/>
              </a:tabLst>
            </a:pPr>
            <a:r>
              <a:rPr sz="2400" dirty="0">
                <a:solidFill>
                  <a:srgbClr val="FF0000"/>
                </a:solidFill>
                <a:latin typeface="Cambria"/>
                <a:cs typeface="Cambria"/>
              </a:rPr>
              <a:t>Creep</a:t>
            </a:r>
          </a:p>
        </p:txBody>
      </p:sp>
      <p:sp>
        <p:nvSpPr>
          <p:cNvPr id="47" name="object 47"/>
          <p:cNvSpPr txBox="1"/>
          <p:nvPr/>
        </p:nvSpPr>
        <p:spPr>
          <a:xfrm>
            <a:off x="1260989" y="6320659"/>
            <a:ext cx="2678430" cy="348878"/>
          </a:xfrm>
          <a:prstGeom prst="rect">
            <a:avLst/>
          </a:prstGeom>
        </p:spPr>
        <p:txBody>
          <a:bodyPr vert="horz" wrap="square" lIns="0" tIns="0" rIns="0" bIns="0" rtlCol="0">
            <a:spAutoFit/>
          </a:bodyPr>
          <a:lstStyle/>
          <a:p>
            <a:pPr marL="12700">
              <a:lnSpc>
                <a:spcPts val="2860"/>
              </a:lnSpc>
              <a:tabLst>
                <a:tab pos="527685" algn="l"/>
              </a:tabLst>
            </a:pPr>
            <a:r>
              <a:rPr sz="1650" spc="5" dirty="0">
                <a:solidFill>
                  <a:srgbClr val="FF0000"/>
                </a:solidFill>
                <a:latin typeface="Cambria"/>
                <a:cs typeface="Cambria"/>
              </a:rPr>
              <a:t>11.	</a:t>
            </a:r>
            <a:r>
              <a:rPr sz="2400" spc="-5" dirty="0">
                <a:solidFill>
                  <a:srgbClr val="FF0000"/>
                </a:solidFill>
                <a:latin typeface="Cambria"/>
                <a:cs typeface="Cambria"/>
              </a:rPr>
              <a:t>Fatigue</a:t>
            </a:r>
            <a:r>
              <a:rPr sz="2400" spc="-45" dirty="0">
                <a:solidFill>
                  <a:srgbClr val="FF0000"/>
                </a:solidFill>
                <a:latin typeface="Cambria"/>
                <a:cs typeface="Cambria"/>
              </a:rPr>
              <a:t> </a:t>
            </a:r>
            <a:r>
              <a:rPr sz="2400" spc="-5" dirty="0">
                <a:solidFill>
                  <a:srgbClr val="FF0000"/>
                </a:solidFill>
                <a:latin typeface="Cambria"/>
                <a:cs typeface="Cambria"/>
              </a:rPr>
              <a:t>strength</a:t>
            </a:r>
            <a:endParaRPr sz="2400" dirty="0">
              <a:solidFill>
                <a:srgbClr val="FF0000"/>
              </a:solidFill>
              <a:latin typeface="Cambria"/>
              <a:cs typeface="Cambr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98219" y="1071372"/>
            <a:ext cx="1255776" cy="569976"/>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5" name="object 5"/>
          <p:cNvSpPr/>
          <p:nvPr/>
        </p:nvSpPr>
        <p:spPr>
          <a:xfrm>
            <a:off x="1970532" y="1376172"/>
            <a:ext cx="397763" cy="569976"/>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6" name="object 6"/>
          <p:cNvSpPr/>
          <p:nvPr/>
        </p:nvSpPr>
        <p:spPr>
          <a:xfrm>
            <a:off x="998219" y="1741932"/>
            <a:ext cx="397763" cy="569976"/>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7" name="object 7"/>
          <p:cNvSpPr/>
          <p:nvPr/>
        </p:nvSpPr>
        <p:spPr>
          <a:xfrm>
            <a:off x="998219" y="4485132"/>
            <a:ext cx="397763" cy="569976"/>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8" name="object 8"/>
          <p:cNvSpPr txBox="1"/>
          <p:nvPr/>
        </p:nvSpPr>
        <p:spPr>
          <a:xfrm>
            <a:off x="1416454" y="1234242"/>
            <a:ext cx="6892290" cy="3250890"/>
          </a:xfrm>
          <a:prstGeom prst="rect">
            <a:avLst/>
          </a:prstGeom>
        </p:spPr>
        <p:txBody>
          <a:bodyPr vert="horz" wrap="square" lIns="0" tIns="100330" rIns="0" bIns="0" rtlCol="0">
            <a:spAutoFit/>
          </a:bodyPr>
          <a:lstStyle/>
          <a:p>
            <a:pPr marL="354965" indent="-342900">
              <a:lnSpc>
                <a:spcPct val="100000"/>
              </a:lnSpc>
              <a:spcBef>
                <a:spcPts val="790"/>
              </a:spcBef>
              <a:buClr>
                <a:srgbClr val="F7CC2E"/>
              </a:buClr>
              <a:buSzPct val="69642"/>
              <a:buFont typeface="Wingdings"/>
              <a:buChar char=""/>
              <a:tabLst>
                <a:tab pos="354965" algn="l"/>
                <a:tab pos="355600" algn="l"/>
              </a:tabLst>
            </a:pPr>
            <a:r>
              <a:rPr sz="2800" b="1" spc="-5" dirty="0">
                <a:solidFill>
                  <a:srgbClr val="FF0000"/>
                </a:solidFill>
                <a:latin typeface="Cambria"/>
                <a:cs typeface="Cambria"/>
              </a:rPr>
              <a:t>Strength</a:t>
            </a:r>
            <a:endParaRPr sz="2800" dirty="0">
              <a:solidFill>
                <a:srgbClr val="FF0000"/>
              </a:solidFill>
              <a:latin typeface="Cambria"/>
              <a:cs typeface="Cambria"/>
            </a:endParaRPr>
          </a:p>
          <a:p>
            <a:pPr marL="926465">
              <a:lnSpc>
                <a:spcPct val="100000"/>
              </a:lnSpc>
              <a:spcBef>
                <a:spcPts val="500"/>
              </a:spcBef>
            </a:pPr>
            <a:r>
              <a:rPr sz="2000" dirty="0">
                <a:solidFill>
                  <a:srgbClr val="FF0000"/>
                </a:solidFill>
                <a:latin typeface="Cambria"/>
                <a:cs typeface="Cambria"/>
              </a:rPr>
              <a:t>The capacity of </a:t>
            </a:r>
            <a:r>
              <a:rPr sz="2000" spc="-5" dirty="0">
                <a:solidFill>
                  <a:srgbClr val="FF0000"/>
                </a:solidFill>
                <a:latin typeface="Cambria"/>
                <a:cs typeface="Cambria"/>
              </a:rPr>
              <a:t>material </a:t>
            </a:r>
            <a:r>
              <a:rPr sz="2000" dirty="0">
                <a:solidFill>
                  <a:srgbClr val="FF0000"/>
                </a:solidFill>
                <a:latin typeface="Cambria"/>
                <a:cs typeface="Cambria"/>
              </a:rPr>
              <a:t>to </a:t>
            </a:r>
            <a:r>
              <a:rPr sz="2000" spc="-5" dirty="0">
                <a:solidFill>
                  <a:srgbClr val="FF0000"/>
                </a:solidFill>
                <a:latin typeface="Cambria"/>
                <a:cs typeface="Cambria"/>
              </a:rPr>
              <a:t>withstand load </a:t>
            </a:r>
            <a:r>
              <a:rPr sz="2000" dirty="0">
                <a:solidFill>
                  <a:srgbClr val="FF0000"/>
                </a:solidFill>
                <a:latin typeface="Cambria"/>
                <a:cs typeface="Cambria"/>
              </a:rPr>
              <a:t>is</a:t>
            </a:r>
            <a:r>
              <a:rPr sz="2000" spc="-165" dirty="0">
                <a:solidFill>
                  <a:srgbClr val="FF0000"/>
                </a:solidFill>
                <a:latin typeface="Cambria"/>
                <a:cs typeface="Cambria"/>
              </a:rPr>
              <a:t> </a:t>
            </a:r>
            <a:r>
              <a:rPr sz="2000" dirty="0">
                <a:solidFill>
                  <a:srgbClr val="FF0000"/>
                </a:solidFill>
                <a:latin typeface="Cambria"/>
                <a:cs typeface="Cambria"/>
              </a:rPr>
              <a:t>called</a:t>
            </a:r>
          </a:p>
          <a:p>
            <a:pPr marL="12700"/>
            <a:r>
              <a:rPr lang="en-US" sz="2000" dirty="0" smtClean="0">
                <a:solidFill>
                  <a:srgbClr val="FF0000"/>
                </a:solidFill>
                <a:latin typeface="Cambria"/>
                <a:cs typeface="Cambria"/>
              </a:rPr>
              <a:t>S</a:t>
            </a:r>
            <a:r>
              <a:rPr sz="2000" dirty="0" smtClean="0">
                <a:solidFill>
                  <a:srgbClr val="FF0000"/>
                </a:solidFill>
                <a:latin typeface="Cambria"/>
                <a:cs typeface="Cambria"/>
              </a:rPr>
              <a:t>trength</a:t>
            </a:r>
            <a:r>
              <a:rPr lang="en-US" sz="2000" dirty="0" smtClean="0">
                <a:solidFill>
                  <a:srgbClr val="FF0000"/>
                </a:solidFill>
                <a:latin typeface="Cambria"/>
                <a:cs typeface="Cambria"/>
              </a:rPr>
              <a:t> or </a:t>
            </a:r>
            <a:r>
              <a:rPr lang="en-US" sz="2000" spc="-5" dirty="0">
                <a:solidFill>
                  <a:srgbClr val="FF0000"/>
                </a:solidFill>
                <a:latin typeface="Cambria"/>
                <a:cs typeface="Cambria"/>
              </a:rPr>
              <a:t>ability </a:t>
            </a:r>
            <a:r>
              <a:rPr lang="en-US" sz="2000" dirty="0">
                <a:solidFill>
                  <a:srgbClr val="FF0000"/>
                </a:solidFill>
                <a:latin typeface="Cambria"/>
                <a:cs typeface="Cambria"/>
              </a:rPr>
              <a:t>to </a:t>
            </a:r>
            <a:r>
              <a:rPr lang="en-US" sz="2000" spc="-5" dirty="0">
                <a:solidFill>
                  <a:srgbClr val="FF0000"/>
                </a:solidFill>
                <a:latin typeface="Cambria"/>
                <a:cs typeface="Cambria"/>
              </a:rPr>
              <a:t>withstand </a:t>
            </a:r>
            <a:r>
              <a:rPr lang="en-US" sz="2000" dirty="0">
                <a:solidFill>
                  <a:srgbClr val="FF0000"/>
                </a:solidFill>
                <a:latin typeface="Cambria"/>
                <a:cs typeface="Cambria"/>
              </a:rPr>
              <a:t>an </a:t>
            </a:r>
            <a:r>
              <a:rPr lang="en-US" sz="2000" spc="-5" dirty="0">
                <a:solidFill>
                  <a:srgbClr val="FF0000"/>
                </a:solidFill>
                <a:latin typeface="Cambria"/>
                <a:cs typeface="Cambria"/>
              </a:rPr>
              <a:t>applied</a:t>
            </a:r>
            <a:r>
              <a:rPr lang="en-US" sz="2000" spc="-225" dirty="0">
                <a:solidFill>
                  <a:srgbClr val="FF0000"/>
                </a:solidFill>
                <a:latin typeface="Cambria"/>
                <a:cs typeface="Cambria"/>
              </a:rPr>
              <a:t> </a:t>
            </a:r>
            <a:r>
              <a:rPr lang="en-US" sz="2000" dirty="0">
                <a:solidFill>
                  <a:srgbClr val="FF0000"/>
                </a:solidFill>
                <a:latin typeface="Cambria"/>
                <a:cs typeface="Cambria"/>
              </a:rPr>
              <a:t>stress  </a:t>
            </a:r>
            <a:r>
              <a:rPr lang="en-US" sz="2000" spc="-5" dirty="0">
                <a:solidFill>
                  <a:srgbClr val="FF0000"/>
                </a:solidFill>
                <a:latin typeface="Cambria"/>
                <a:cs typeface="Cambria"/>
              </a:rPr>
              <a:t>without</a:t>
            </a:r>
            <a:r>
              <a:rPr lang="en-US" sz="2000" spc="-35" dirty="0">
                <a:solidFill>
                  <a:srgbClr val="FF0000"/>
                </a:solidFill>
                <a:latin typeface="Cambria"/>
                <a:cs typeface="Cambria"/>
              </a:rPr>
              <a:t> </a:t>
            </a:r>
            <a:r>
              <a:rPr lang="en-US" sz="2000" spc="-5" dirty="0" smtClean="0">
                <a:solidFill>
                  <a:srgbClr val="FF0000"/>
                </a:solidFill>
                <a:latin typeface="Cambria"/>
                <a:cs typeface="Cambria"/>
              </a:rPr>
              <a:t>failure</a:t>
            </a:r>
            <a:endParaRPr sz="2900" dirty="0">
              <a:solidFill>
                <a:srgbClr val="FF0000"/>
              </a:solidFill>
              <a:latin typeface="Times New Roman"/>
              <a:cs typeface="Times New Roman"/>
            </a:endParaRPr>
          </a:p>
          <a:p>
            <a:pPr marL="354965" indent="-342900">
              <a:lnSpc>
                <a:spcPct val="100000"/>
              </a:lnSpc>
              <a:spcBef>
                <a:spcPts val="484"/>
              </a:spcBef>
              <a:buSzPct val="70000"/>
              <a:buFont typeface="Wingdings"/>
              <a:buChar char=""/>
              <a:tabLst>
                <a:tab pos="354965" algn="l"/>
                <a:tab pos="355600" algn="l"/>
              </a:tabLst>
            </a:pPr>
            <a:r>
              <a:rPr sz="2000" u="heavy" dirty="0" smtClean="0">
                <a:solidFill>
                  <a:srgbClr val="FF0000"/>
                </a:solidFill>
                <a:uFill>
                  <a:solidFill>
                    <a:srgbClr val="F7CC2E"/>
                  </a:solidFill>
                </a:uFill>
                <a:latin typeface="Cambria"/>
                <a:cs typeface="Cambria"/>
                <a:hlinkClick r:id="rId4"/>
              </a:rPr>
              <a:t>Compressive </a:t>
            </a:r>
            <a:r>
              <a:rPr sz="2000" u="heavy" dirty="0">
                <a:solidFill>
                  <a:srgbClr val="FF0000"/>
                </a:solidFill>
                <a:uFill>
                  <a:solidFill>
                    <a:srgbClr val="F7CC2E"/>
                  </a:solidFill>
                </a:uFill>
                <a:latin typeface="Cambria"/>
                <a:cs typeface="Cambria"/>
                <a:hlinkClick r:id="rId4"/>
              </a:rPr>
              <a:t>strength</a:t>
            </a:r>
            <a:r>
              <a:rPr sz="2000" dirty="0">
                <a:solidFill>
                  <a:srgbClr val="FF0000"/>
                </a:solidFill>
                <a:latin typeface="Cambria"/>
                <a:cs typeface="Cambria"/>
              </a:rPr>
              <a:t>, capacity to </a:t>
            </a:r>
            <a:r>
              <a:rPr sz="2000" spc="-5" dirty="0">
                <a:solidFill>
                  <a:srgbClr val="FF0000"/>
                </a:solidFill>
                <a:latin typeface="Cambria"/>
                <a:cs typeface="Cambria"/>
              </a:rPr>
              <a:t>withstand </a:t>
            </a:r>
            <a:r>
              <a:rPr sz="2000" dirty="0">
                <a:solidFill>
                  <a:srgbClr val="FF0000"/>
                </a:solidFill>
                <a:latin typeface="Cambria"/>
                <a:cs typeface="Cambria"/>
              </a:rPr>
              <a:t>axially</a:t>
            </a:r>
            <a:r>
              <a:rPr sz="2000" spc="-200" dirty="0">
                <a:solidFill>
                  <a:srgbClr val="FF0000"/>
                </a:solidFill>
                <a:latin typeface="Cambria"/>
                <a:cs typeface="Cambria"/>
              </a:rPr>
              <a:t> </a:t>
            </a:r>
            <a:r>
              <a:rPr sz="2000" dirty="0">
                <a:solidFill>
                  <a:srgbClr val="FF0000"/>
                </a:solidFill>
                <a:latin typeface="Cambria"/>
                <a:cs typeface="Cambria"/>
              </a:rPr>
              <a:t>directed</a:t>
            </a:r>
          </a:p>
          <a:p>
            <a:pPr marL="354965">
              <a:lnSpc>
                <a:spcPct val="100000"/>
              </a:lnSpc>
            </a:pPr>
            <a:r>
              <a:rPr sz="2000" spc="-5" dirty="0">
                <a:solidFill>
                  <a:srgbClr val="FF0000"/>
                </a:solidFill>
                <a:latin typeface="Cambria"/>
                <a:cs typeface="Cambria"/>
              </a:rPr>
              <a:t>pushing</a:t>
            </a:r>
            <a:r>
              <a:rPr sz="2000" spc="-35" dirty="0">
                <a:solidFill>
                  <a:srgbClr val="FF0000"/>
                </a:solidFill>
                <a:latin typeface="Cambria"/>
                <a:cs typeface="Cambria"/>
              </a:rPr>
              <a:t> </a:t>
            </a:r>
            <a:r>
              <a:rPr sz="2000" dirty="0">
                <a:solidFill>
                  <a:srgbClr val="FF0000"/>
                </a:solidFill>
                <a:latin typeface="Cambria"/>
                <a:cs typeface="Cambria"/>
              </a:rPr>
              <a:t>forces</a:t>
            </a:r>
          </a:p>
          <a:p>
            <a:pPr marL="354965" marR="188595" indent="-342900">
              <a:lnSpc>
                <a:spcPct val="100000"/>
              </a:lnSpc>
              <a:spcBef>
                <a:spcPts val="480"/>
              </a:spcBef>
              <a:buSzPct val="70000"/>
              <a:buFont typeface="Wingdings"/>
              <a:buChar char=""/>
              <a:tabLst>
                <a:tab pos="354965" algn="l"/>
                <a:tab pos="355600" algn="l"/>
              </a:tabLst>
            </a:pPr>
            <a:r>
              <a:rPr sz="2000" u="heavy" spc="-5" dirty="0">
                <a:solidFill>
                  <a:srgbClr val="FF0000"/>
                </a:solidFill>
                <a:uFill>
                  <a:solidFill>
                    <a:srgbClr val="F7CC2E"/>
                  </a:solidFill>
                </a:uFill>
                <a:latin typeface="Cambria"/>
                <a:cs typeface="Cambria"/>
                <a:hlinkClick r:id="rId5"/>
              </a:rPr>
              <a:t>Tensile </a:t>
            </a:r>
            <a:r>
              <a:rPr sz="2000" u="heavy" dirty="0">
                <a:solidFill>
                  <a:srgbClr val="FF0000"/>
                </a:solidFill>
                <a:uFill>
                  <a:solidFill>
                    <a:srgbClr val="F7CC2E"/>
                  </a:solidFill>
                </a:uFill>
                <a:latin typeface="Cambria"/>
                <a:cs typeface="Cambria"/>
                <a:hlinkClick r:id="rId5"/>
              </a:rPr>
              <a:t>strength</a:t>
            </a:r>
            <a:r>
              <a:rPr sz="2000" dirty="0">
                <a:solidFill>
                  <a:srgbClr val="FF0000"/>
                </a:solidFill>
                <a:latin typeface="Cambria"/>
                <a:cs typeface="Cambria"/>
              </a:rPr>
              <a:t>, </a:t>
            </a:r>
            <a:r>
              <a:rPr sz="2000" spc="-5" dirty="0">
                <a:solidFill>
                  <a:srgbClr val="FF0000"/>
                </a:solidFill>
                <a:latin typeface="Cambria"/>
                <a:cs typeface="Cambria"/>
              </a:rPr>
              <a:t>maximum </a:t>
            </a:r>
            <a:r>
              <a:rPr sz="2000" dirty="0">
                <a:solidFill>
                  <a:srgbClr val="FF0000"/>
                </a:solidFill>
                <a:latin typeface="Cambria"/>
                <a:cs typeface="Cambria"/>
              </a:rPr>
              <a:t>stress </a:t>
            </a:r>
            <a:r>
              <a:rPr sz="2000" spc="-5" dirty="0">
                <a:solidFill>
                  <a:srgbClr val="FF0000"/>
                </a:solidFill>
                <a:latin typeface="Cambria"/>
                <a:cs typeface="Cambria"/>
              </a:rPr>
              <a:t>while being </a:t>
            </a:r>
            <a:r>
              <a:rPr sz="2000" dirty="0">
                <a:solidFill>
                  <a:srgbClr val="FF0000"/>
                </a:solidFill>
                <a:latin typeface="Cambria"/>
                <a:cs typeface="Cambria"/>
              </a:rPr>
              <a:t>stretched</a:t>
            </a:r>
            <a:r>
              <a:rPr sz="2000" spc="-180" dirty="0">
                <a:solidFill>
                  <a:srgbClr val="FF0000"/>
                </a:solidFill>
                <a:latin typeface="Cambria"/>
                <a:cs typeface="Cambria"/>
              </a:rPr>
              <a:t> </a:t>
            </a:r>
            <a:r>
              <a:rPr sz="2000" dirty="0">
                <a:solidFill>
                  <a:srgbClr val="FF0000"/>
                </a:solidFill>
                <a:latin typeface="Cambria"/>
                <a:cs typeface="Cambria"/>
              </a:rPr>
              <a:t>or  </a:t>
            </a:r>
            <a:r>
              <a:rPr sz="2000" spc="-5" dirty="0">
                <a:solidFill>
                  <a:srgbClr val="FF0000"/>
                </a:solidFill>
                <a:latin typeface="Cambria"/>
                <a:cs typeface="Cambria"/>
              </a:rPr>
              <a:t>pulled </a:t>
            </a:r>
            <a:endParaRPr lang="en-US" sz="2000" spc="-5" dirty="0" smtClean="0">
              <a:solidFill>
                <a:srgbClr val="FF0000"/>
              </a:solidFill>
              <a:latin typeface="Cambria"/>
              <a:cs typeface="Cambria"/>
            </a:endParaRPr>
          </a:p>
          <a:p>
            <a:pPr marL="354965" marR="188595" indent="-342900">
              <a:lnSpc>
                <a:spcPct val="100000"/>
              </a:lnSpc>
              <a:spcBef>
                <a:spcPts val="480"/>
              </a:spcBef>
              <a:buSzPct val="70000"/>
              <a:buFont typeface="Wingdings"/>
              <a:buChar char=""/>
              <a:tabLst>
                <a:tab pos="354965" algn="l"/>
                <a:tab pos="355600" algn="l"/>
              </a:tabLst>
            </a:pPr>
            <a:r>
              <a:rPr sz="2000" u="heavy" spc="-5" dirty="0" smtClean="0">
                <a:solidFill>
                  <a:srgbClr val="FF0000"/>
                </a:solidFill>
                <a:uFill>
                  <a:solidFill>
                    <a:srgbClr val="F7CC2E"/>
                  </a:solidFill>
                </a:uFill>
                <a:latin typeface="Cambria"/>
                <a:cs typeface="Cambria"/>
                <a:hlinkClick r:id="rId6"/>
              </a:rPr>
              <a:t>Shear </a:t>
            </a:r>
            <a:r>
              <a:rPr sz="2000" u="heavy" dirty="0">
                <a:solidFill>
                  <a:srgbClr val="FF0000"/>
                </a:solidFill>
                <a:uFill>
                  <a:solidFill>
                    <a:srgbClr val="F7CC2E"/>
                  </a:solidFill>
                </a:uFill>
                <a:latin typeface="Cambria"/>
                <a:cs typeface="Cambria"/>
                <a:hlinkClick r:id="rId6"/>
              </a:rPr>
              <a:t>strength</a:t>
            </a:r>
            <a:r>
              <a:rPr sz="2000" dirty="0">
                <a:solidFill>
                  <a:srgbClr val="FF0000"/>
                </a:solidFill>
                <a:latin typeface="Cambria"/>
                <a:cs typeface="Cambria"/>
              </a:rPr>
              <a:t>, the </a:t>
            </a:r>
            <a:r>
              <a:rPr sz="2000" spc="-5" dirty="0">
                <a:solidFill>
                  <a:srgbClr val="FF0000"/>
                </a:solidFill>
                <a:latin typeface="Cambria"/>
                <a:cs typeface="Cambria"/>
              </a:rPr>
              <a:t>ability </a:t>
            </a:r>
            <a:r>
              <a:rPr sz="2000" dirty="0">
                <a:solidFill>
                  <a:srgbClr val="FF0000"/>
                </a:solidFill>
                <a:latin typeface="Cambria"/>
                <a:cs typeface="Cambria"/>
              </a:rPr>
              <a:t>to </a:t>
            </a:r>
            <a:r>
              <a:rPr sz="2000" spc="-5" dirty="0">
                <a:solidFill>
                  <a:srgbClr val="FF0000"/>
                </a:solidFill>
                <a:latin typeface="Cambria"/>
                <a:cs typeface="Cambria"/>
              </a:rPr>
              <a:t>withstand</a:t>
            </a:r>
            <a:r>
              <a:rPr sz="2000" spc="-150" dirty="0">
                <a:solidFill>
                  <a:srgbClr val="FF0000"/>
                </a:solidFill>
                <a:latin typeface="Cambria"/>
                <a:cs typeface="Cambria"/>
              </a:rPr>
              <a:t> </a:t>
            </a:r>
            <a:r>
              <a:rPr sz="2000" spc="-5" dirty="0" smtClean="0">
                <a:solidFill>
                  <a:srgbClr val="FF0000"/>
                </a:solidFill>
                <a:latin typeface="Cambria"/>
                <a:cs typeface="Cambria"/>
              </a:rPr>
              <a:t>shearing</a:t>
            </a:r>
            <a:endParaRPr sz="2000" dirty="0">
              <a:solidFill>
                <a:srgbClr val="FF0000"/>
              </a:solidFill>
              <a:latin typeface="Cambria"/>
              <a:cs typeface="Cambria"/>
            </a:endParaRPr>
          </a:p>
        </p:txBody>
      </p:sp>
      <p:sp>
        <p:nvSpPr>
          <p:cNvPr id="9" name="object 9"/>
          <p:cNvSpPr/>
          <p:nvPr/>
        </p:nvSpPr>
        <p:spPr>
          <a:xfrm>
            <a:off x="1476375" y="4616386"/>
            <a:ext cx="6624574" cy="2125726"/>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79119" y="2002358"/>
            <a:ext cx="3564890" cy="3421321"/>
          </a:xfrm>
          <a:prstGeom prst="rect">
            <a:avLst/>
          </a:prstGeom>
        </p:spPr>
        <p:txBody>
          <a:bodyPr vert="horz" wrap="square" lIns="0" tIns="13335" rIns="0" bIns="0" rtlCol="0">
            <a:spAutoFit/>
          </a:bodyPr>
          <a:lstStyle/>
          <a:p>
            <a:pPr marL="355600" indent="-343535">
              <a:lnSpc>
                <a:spcPct val="100000"/>
              </a:lnSpc>
              <a:spcBef>
                <a:spcPts val="105"/>
              </a:spcBef>
              <a:buClr>
                <a:srgbClr val="F7CC2E"/>
              </a:buClr>
              <a:buSzPct val="70312"/>
              <a:buFont typeface="Wingdings"/>
              <a:buChar char=""/>
              <a:tabLst>
                <a:tab pos="354965" algn="l"/>
                <a:tab pos="356235" algn="l"/>
              </a:tabLst>
            </a:pPr>
            <a:r>
              <a:rPr sz="3200" spc="-5" dirty="0">
                <a:solidFill>
                  <a:srgbClr val="FF0000"/>
                </a:solidFill>
                <a:latin typeface="Cambria"/>
                <a:cs typeface="Cambria"/>
              </a:rPr>
              <a:t>Elasticity</a:t>
            </a:r>
            <a:endParaRPr sz="3200">
              <a:solidFill>
                <a:srgbClr val="FF0000"/>
              </a:solidFill>
              <a:latin typeface="Cambria"/>
              <a:cs typeface="Cambria"/>
            </a:endParaRPr>
          </a:p>
          <a:p>
            <a:pPr>
              <a:lnSpc>
                <a:spcPct val="100000"/>
              </a:lnSpc>
              <a:spcBef>
                <a:spcPts val="40"/>
              </a:spcBef>
            </a:pPr>
            <a:endParaRPr sz="4400">
              <a:solidFill>
                <a:srgbClr val="FF0000"/>
              </a:solidFill>
              <a:latin typeface="Times New Roman"/>
              <a:cs typeface="Times New Roman"/>
            </a:endParaRPr>
          </a:p>
          <a:p>
            <a:pPr marL="12700" marR="5080" indent="914400" algn="just">
              <a:lnSpc>
                <a:spcPct val="100699"/>
              </a:lnSpc>
            </a:pPr>
            <a:r>
              <a:rPr sz="2400" dirty="0">
                <a:solidFill>
                  <a:srgbClr val="FF0000"/>
                </a:solidFill>
                <a:latin typeface="Cambria"/>
                <a:cs typeface="Cambria"/>
              </a:rPr>
              <a:t>On a </a:t>
            </a:r>
            <a:r>
              <a:rPr sz="2400" spc="-5" dirty="0">
                <a:solidFill>
                  <a:srgbClr val="FF0000"/>
                </a:solidFill>
                <a:latin typeface="Cambria"/>
                <a:cs typeface="Cambria"/>
              </a:rPr>
              <a:t>material when  external load </a:t>
            </a:r>
            <a:r>
              <a:rPr sz="2400" dirty="0">
                <a:solidFill>
                  <a:srgbClr val="FF0000"/>
                </a:solidFill>
                <a:latin typeface="Cambria"/>
                <a:cs typeface="Cambria"/>
              </a:rPr>
              <a:t>is </a:t>
            </a:r>
            <a:r>
              <a:rPr sz="2400" spc="-5" dirty="0">
                <a:solidFill>
                  <a:srgbClr val="FF0000"/>
                </a:solidFill>
                <a:latin typeface="Cambria"/>
                <a:cs typeface="Cambria"/>
              </a:rPr>
              <a:t>applied </a:t>
            </a:r>
            <a:r>
              <a:rPr sz="2400" dirty="0">
                <a:solidFill>
                  <a:srgbClr val="FF0000"/>
                </a:solidFill>
                <a:latin typeface="Cambria"/>
                <a:cs typeface="Cambria"/>
              </a:rPr>
              <a:t>it  </a:t>
            </a:r>
            <a:r>
              <a:rPr sz="2400" spc="-5" dirty="0">
                <a:solidFill>
                  <a:srgbClr val="FF0000"/>
                </a:solidFill>
                <a:latin typeface="Cambria"/>
                <a:cs typeface="Cambria"/>
              </a:rPr>
              <a:t>undergoes </a:t>
            </a:r>
            <a:r>
              <a:rPr sz="2400" dirty="0">
                <a:solidFill>
                  <a:srgbClr val="FF0000"/>
                </a:solidFill>
                <a:latin typeface="Cambria"/>
                <a:cs typeface="Cambria"/>
              </a:rPr>
              <a:t>deformation  and </a:t>
            </a:r>
            <a:r>
              <a:rPr sz="2400" spc="-5" dirty="0">
                <a:solidFill>
                  <a:srgbClr val="FF0000"/>
                </a:solidFill>
                <a:latin typeface="Cambria"/>
                <a:cs typeface="Cambria"/>
              </a:rPr>
              <a:t>on </a:t>
            </a:r>
            <a:r>
              <a:rPr sz="2400" dirty="0">
                <a:solidFill>
                  <a:srgbClr val="FF0000"/>
                </a:solidFill>
                <a:latin typeface="Cambria"/>
                <a:cs typeface="Cambria"/>
              </a:rPr>
              <a:t>removal </a:t>
            </a:r>
            <a:r>
              <a:rPr sz="2400" spc="-5" dirty="0">
                <a:solidFill>
                  <a:srgbClr val="FF0000"/>
                </a:solidFill>
                <a:latin typeface="Cambria"/>
                <a:cs typeface="Cambria"/>
              </a:rPr>
              <a:t>of the load,  </a:t>
            </a:r>
            <a:r>
              <a:rPr sz="2400" dirty="0">
                <a:solidFill>
                  <a:srgbClr val="FF0000"/>
                </a:solidFill>
                <a:latin typeface="Cambria"/>
                <a:cs typeface="Cambria"/>
              </a:rPr>
              <a:t>it </a:t>
            </a:r>
            <a:r>
              <a:rPr sz="2400" spc="-5" dirty="0">
                <a:solidFill>
                  <a:srgbClr val="FF0000"/>
                </a:solidFill>
                <a:latin typeface="Cambria"/>
                <a:cs typeface="Cambria"/>
              </a:rPr>
              <a:t>returns </a:t>
            </a:r>
            <a:r>
              <a:rPr sz="2400" dirty="0">
                <a:solidFill>
                  <a:srgbClr val="FF0000"/>
                </a:solidFill>
                <a:latin typeface="Cambria"/>
                <a:cs typeface="Cambria"/>
              </a:rPr>
              <a:t>to it’s </a:t>
            </a:r>
            <a:r>
              <a:rPr sz="2400" spc="-5" dirty="0">
                <a:solidFill>
                  <a:srgbClr val="FF0000"/>
                </a:solidFill>
                <a:latin typeface="Cambria"/>
                <a:cs typeface="Cambria"/>
              </a:rPr>
              <a:t>original  shape.</a:t>
            </a:r>
            <a:endParaRPr sz="2400">
              <a:solidFill>
                <a:srgbClr val="FF0000"/>
              </a:solidFill>
              <a:latin typeface="Cambria"/>
              <a:cs typeface="Cambria"/>
            </a:endParaRPr>
          </a:p>
        </p:txBody>
      </p:sp>
      <p:sp>
        <p:nvSpPr>
          <p:cNvPr id="3" name="object 3"/>
          <p:cNvSpPr/>
          <p:nvPr/>
        </p:nvSpPr>
        <p:spPr>
          <a:xfrm>
            <a:off x="4876800" y="2667000"/>
            <a:ext cx="3754374" cy="3352800"/>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955035" y="1894332"/>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5" name="object 5"/>
          <p:cNvSpPr/>
          <p:nvPr/>
        </p:nvSpPr>
        <p:spPr>
          <a:xfrm>
            <a:off x="905255" y="2479548"/>
            <a:ext cx="1450847" cy="902208"/>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9" name="object 9"/>
          <p:cNvSpPr/>
          <p:nvPr/>
        </p:nvSpPr>
        <p:spPr>
          <a:xfrm>
            <a:off x="2540507" y="2479548"/>
            <a:ext cx="804671"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11" name="object 11"/>
          <p:cNvSpPr/>
          <p:nvPr/>
        </p:nvSpPr>
        <p:spPr>
          <a:xfrm>
            <a:off x="4268723" y="2479548"/>
            <a:ext cx="804672"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13" name="object 13"/>
          <p:cNvSpPr/>
          <p:nvPr/>
        </p:nvSpPr>
        <p:spPr>
          <a:xfrm>
            <a:off x="5350764" y="2479548"/>
            <a:ext cx="804672"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15" name="object 15"/>
          <p:cNvSpPr/>
          <p:nvPr/>
        </p:nvSpPr>
        <p:spPr>
          <a:xfrm>
            <a:off x="6199632" y="2479548"/>
            <a:ext cx="804671"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17" name="object 17"/>
          <p:cNvSpPr/>
          <p:nvPr/>
        </p:nvSpPr>
        <p:spPr>
          <a:xfrm>
            <a:off x="7572756" y="2479548"/>
            <a:ext cx="804672"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21" name="object 21"/>
          <p:cNvSpPr/>
          <p:nvPr/>
        </p:nvSpPr>
        <p:spPr>
          <a:xfrm>
            <a:off x="2250948" y="2967227"/>
            <a:ext cx="653795" cy="902208"/>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23" name="object 23"/>
          <p:cNvSpPr/>
          <p:nvPr/>
        </p:nvSpPr>
        <p:spPr>
          <a:xfrm>
            <a:off x="3474720" y="2967227"/>
            <a:ext cx="650748" cy="902208"/>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27" name="object 27"/>
          <p:cNvSpPr/>
          <p:nvPr/>
        </p:nvSpPr>
        <p:spPr>
          <a:xfrm>
            <a:off x="5579364" y="2967227"/>
            <a:ext cx="652272" cy="902208"/>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33" name="object 33"/>
          <p:cNvSpPr/>
          <p:nvPr/>
        </p:nvSpPr>
        <p:spPr>
          <a:xfrm>
            <a:off x="8264652" y="2967227"/>
            <a:ext cx="626364"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35" name="object 35"/>
          <p:cNvSpPr/>
          <p:nvPr/>
        </p:nvSpPr>
        <p:spPr>
          <a:xfrm>
            <a:off x="1738883" y="3454908"/>
            <a:ext cx="626363" cy="902207"/>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37" name="object 37"/>
          <p:cNvSpPr/>
          <p:nvPr/>
        </p:nvSpPr>
        <p:spPr>
          <a:xfrm>
            <a:off x="2253995" y="3454908"/>
            <a:ext cx="626363" cy="902207"/>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41" name="object 41"/>
          <p:cNvSpPr/>
          <p:nvPr/>
        </p:nvSpPr>
        <p:spPr>
          <a:xfrm>
            <a:off x="4596384" y="3454908"/>
            <a:ext cx="624839" cy="902207"/>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45" name="object 45"/>
          <p:cNvSpPr txBox="1"/>
          <p:nvPr/>
        </p:nvSpPr>
        <p:spPr>
          <a:xfrm>
            <a:off x="1049274" y="1697100"/>
            <a:ext cx="7387590" cy="2172335"/>
          </a:xfrm>
          <a:prstGeom prst="rect">
            <a:avLst/>
          </a:prstGeom>
        </p:spPr>
        <p:txBody>
          <a:bodyPr vert="horz" wrap="square" lIns="0" tIns="110490" rIns="0" bIns="0" rtlCol="0">
            <a:spAutoFit/>
          </a:bodyPr>
          <a:lstStyle/>
          <a:p>
            <a:pPr marL="354965" indent="-342900" algn="just">
              <a:lnSpc>
                <a:spcPct val="100000"/>
              </a:lnSpc>
              <a:spcBef>
                <a:spcPts val="870"/>
              </a:spcBef>
              <a:buClr>
                <a:srgbClr val="F7CC2E"/>
              </a:buClr>
              <a:buSzPct val="70312"/>
              <a:buFont typeface="Wingdings"/>
              <a:buChar char=""/>
              <a:tabLst>
                <a:tab pos="355600" algn="l"/>
              </a:tabLst>
            </a:pPr>
            <a:r>
              <a:rPr sz="3200" dirty="0" smtClean="0">
                <a:solidFill>
                  <a:srgbClr val="FF0000"/>
                </a:solidFill>
                <a:latin typeface="Cambria"/>
                <a:cs typeface="Cambria"/>
              </a:rPr>
              <a:t>Plasticity:</a:t>
            </a:r>
          </a:p>
          <a:p>
            <a:pPr marL="12700" marR="5080" indent="913765" algn="just">
              <a:lnSpc>
                <a:spcPct val="100000"/>
              </a:lnSpc>
              <a:spcBef>
                <a:spcPts val="765"/>
              </a:spcBef>
            </a:pPr>
            <a:r>
              <a:rPr sz="3200" dirty="0" smtClean="0">
                <a:solidFill>
                  <a:srgbClr val="FF0000"/>
                </a:solidFill>
                <a:latin typeface="Cambria"/>
                <a:cs typeface="Cambria"/>
              </a:rPr>
              <a:t>If a </a:t>
            </a:r>
            <a:r>
              <a:rPr sz="3200" spc="-5" dirty="0" smtClean="0">
                <a:solidFill>
                  <a:srgbClr val="FF0000"/>
                </a:solidFill>
                <a:latin typeface="Cambria"/>
                <a:cs typeface="Cambria"/>
              </a:rPr>
              <a:t>material </a:t>
            </a:r>
            <a:r>
              <a:rPr sz="3200" dirty="0" smtClean="0">
                <a:solidFill>
                  <a:srgbClr val="FF0000"/>
                </a:solidFill>
                <a:latin typeface="Cambria"/>
                <a:cs typeface="Cambria"/>
              </a:rPr>
              <a:t>does </a:t>
            </a:r>
            <a:r>
              <a:rPr sz="3200" spc="-5" dirty="0" smtClean="0">
                <a:solidFill>
                  <a:srgbClr val="FF0000"/>
                </a:solidFill>
                <a:latin typeface="Cambria"/>
                <a:cs typeface="Cambria"/>
              </a:rPr>
              <a:t>not regain its  original </a:t>
            </a:r>
            <a:r>
              <a:rPr sz="3200" dirty="0" smtClean="0">
                <a:solidFill>
                  <a:srgbClr val="FF0000"/>
                </a:solidFill>
                <a:latin typeface="Cambria"/>
                <a:cs typeface="Cambria"/>
              </a:rPr>
              <a:t>shape, </a:t>
            </a:r>
            <a:r>
              <a:rPr sz="3200" spc="-5" dirty="0" smtClean="0">
                <a:solidFill>
                  <a:srgbClr val="FF0000"/>
                </a:solidFill>
                <a:latin typeface="Cambria"/>
                <a:cs typeface="Cambria"/>
              </a:rPr>
              <a:t>on removal </a:t>
            </a:r>
            <a:r>
              <a:rPr sz="3200" dirty="0" smtClean="0">
                <a:solidFill>
                  <a:srgbClr val="FF0000"/>
                </a:solidFill>
                <a:latin typeface="Cambria"/>
                <a:cs typeface="Cambria"/>
              </a:rPr>
              <a:t>of </a:t>
            </a:r>
            <a:r>
              <a:rPr sz="3200" spc="-5" dirty="0" smtClean="0">
                <a:solidFill>
                  <a:srgbClr val="FF0000"/>
                </a:solidFill>
                <a:latin typeface="Cambria"/>
                <a:cs typeface="Cambria"/>
              </a:rPr>
              <a:t>the </a:t>
            </a:r>
            <a:r>
              <a:rPr sz="3200" dirty="0" smtClean="0">
                <a:solidFill>
                  <a:srgbClr val="FF0000"/>
                </a:solidFill>
                <a:latin typeface="Cambria"/>
                <a:cs typeface="Cambria"/>
              </a:rPr>
              <a:t>external  </a:t>
            </a:r>
            <a:r>
              <a:rPr sz="3200" spc="-5" dirty="0" smtClean="0">
                <a:solidFill>
                  <a:srgbClr val="FF0000"/>
                </a:solidFill>
                <a:latin typeface="Cambria"/>
                <a:cs typeface="Cambria"/>
              </a:rPr>
              <a:t>load, its called plastic</a:t>
            </a:r>
            <a:r>
              <a:rPr sz="3200" spc="10" dirty="0" smtClean="0">
                <a:solidFill>
                  <a:srgbClr val="FF0000"/>
                </a:solidFill>
                <a:latin typeface="Cambria"/>
                <a:cs typeface="Cambria"/>
              </a:rPr>
              <a:t> </a:t>
            </a:r>
            <a:r>
              <a:rPr sz="3200" spc="-5" dirty="0" smtClean="0">
                <a:solidFill>
                  <a:srgbClr val="FF0000"/>
                </a:solidFill>
                <a:latin typeface="Cambria"/>
                <a:cs typeface="Cambria"/>
              </a:rPr>
              <a:t>materials.</a:t>
            </a:r>
            <a:endParaRPr sz="3200" dirty="0">
              <a:solidFill>
                <a:srgbClr val="FF0000"/>
              </a:solidFill>
              <a:latin typeface="Cambria"/>
              <a:cs typeface="Cambri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92124" y="2078735"/>
            <a:ext cx="577595" cy="598932"/>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3" name="object 3"/>
          <p:cNvSpPr/>
          <p:nvPr/>
        </p:nvSpPr>
        <p:spPr>
          <a:xfrm>
            <a:off x="1248155" y="1894332"/>
            <a:ext cx="2025395" cy="902208"/>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4" name="object 4"/>
          <p:cNvSpPr/>
          <p:nvPr/>
        </p:nvSpPr>
        <p:spPr>
          <a:xfrm>
            <a:off x="2737104" y="1894332"/>
            <a:ext cx="626364"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5" name="object 5"/>
          <p:cNvSpPr/>
          <p:nvPr/>
        </p:nvSpPr>
        <p:spPr>
          <a:xfrm>
            <a:off x="1248155" y="5698235"/>
            <a:ext cx="626363"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6" name="object 6"/>
          <p:cNvSpPr txBox="1"/>
          <p:nvPr/>
        </p:nvSpPr>
        <p:spPr>
          <a:xfrm>
            <a:off x="1145844" y="1899415"/>
            <a:ext cx="7387590" cy="3056606"/>
          </a:xfrm>
          <a:prstGeom prst="rect">
            <a:avLst/>
          </a:prstGeom>
        </p:spPr>
        <p:txBody>
          <a:bodyPr vert="horz" wrap="square" lIns="0" tIns="116205" rIns="0" bIns="0" rtlCol="0">
            <a:spAutoFit/>
          </a:bodyPr>
          <a:lstStyle/>
          <a:p>
            <a:pPr marL="354965" indent="-342900" algn="just">
              <a:lnSpc>
                <a:spcPct val="100000"/>
              </a:lnSpc>
              <a:spcBef>
                <a:spcPts val="915"/>
              </a:spcBef>
              <a:buClr>
                <a:srgbClr val="F7CC2E"/>
              </a:buClr>
              <a:buSzPct val="70312"/>
              <a:buFont typeface="Wingdings"/>
              <a:buChar char=""/>
              <a:tabLst>
                <a:tab pos="355600" algn="l"/>
              </a:tabLst>
            </a:pPr>
            <a:r>
              <a:rPr sz="3200" spc="-5" dirty="0">
                <a:solidFill>
                  <a:srgbClr val="FF0000"/>
                </a:solidFill>
                <a:latin typeface="Cambria"/>
                <a:cs typeface="Cambria"/>
              </a:rPr>
              <a:t>Ductility</a:t>
            </a:r>
            <a:endParaRPr sz="3200" dirty="0">
              <a:solidFill>
                <a:srgbClr val="FF0000"/>
              </a:solidFill>
              <a:latin typeface="Cambria"/>
              <a:cs typeface="Cambria"/>
            </a:endParaRPr>
          </a:p>
          <a:p>
            <a:pPr marL="354965" marR="5080" indent="-342900" algn="just">
              <a:lnSpc>
                <a:spcPct val="100000"/>
              </a:lnSpc>
              <a:spcBef>
                <a:spcPts val="610"/>
              </a:spcBef>
              <a:buClr>
                <a:srgbClr val="F7CC2E"/>
              </a:buClr>
              <a:buSzPct val="68750"/>
              <a:buFont typeface="Wingdings"/>
              <a:buChar char=""/>
              <a:tabLst>
                <a:tab pos="355600" algn="l"/>
              </a:tabLst>
            </a:pPr>
            <a:endParaRPr lang="en-US" sz="2400" dirty="0" smtClean="0">
              <a:solidFill>
                <a:srgbClr val="FF0000"/>
              </a:solidFill>
              <a:latin typeface="Cambria"/>
              <a:cs typeface="Cambria"/>
            </a:endParaRPr>
          </a:p>
          <a:p>
            <a:pPr marL="354965" marR="5080" indent="-342900" algn="just">
              <a:lnSpc>
                <a:spcPct val="100000"/>
              </a:lnSpc>
              <a:spcBef>
                <a:spcPts val="610"/>
              </a:spcBef>
              <a:buClr>
                <a:srgbClr val="F7CC2E"/>
              </a:buClr>
              <a:buSzPct val="68750"/>
              <a:buFont typeface="Wingdings"/>
              <a:buChar char=""/>
              <a:tabLst>
                <a:tab pos="355600" algn="l"/>
              </a:tabLst>
            </a:pPr>
            <a:r>
              <a:rPr sz="2400" dirty="0" smtClean="0">
                <a:solidFill>
                  <a:srgbClr val="FF0000"/>
                </a:solidFill>
                <a:latin typeface="Cambria"/>
                <a:cs typeface="Cambria"/>
              </a:rPr>
              <a:t>If </a:t>
            </a:r>
            <a:r>
              <a:rPr sz="2400" dirty="0">
                <a:solidFill>
                  <a:srgbClr val="FF0000"/>
                </a:solidFill>
                <a:latin typeface="Cambria"/>
                <a:cs typeface="Cambria"/>
              </a:rPr>
              <a:t>a </a:t>
            </a:r>
            <a:r>
              <a:rPr sz="2400" spc="-5" dirty="0">
                <a:solidFill>
                  <a:srgbClr val="FF0000"/>
                </a:solidFill>
                <a:latin typeface="Cambria"/>
                <a:cs typeface="Cambria"/>
              </a:rPr>
              <a:t>materials </a:t>
            </a:r>
            <a:r>
              <a:rPr sz="2400" dirty="0">
                <a:solidFill>
                  <a:srgbClr val="FF0000"/>
                </a:solidFill>
                <a:latin typeface="Cambria"/>
                <a:cs typeface="Cambria"/>
              </a:rPr>
              <a:t>can </a:t>
            </a:r>
            <a:r>
              <a:rPr sz="2400" spc="-5" dirty="0">
                <a:solidFill>
                  <a:srgbClr val="FF0000"/>
                </a:solidFill>
                <a:latin typeface="Cambria"/>
                <a:cs typeface="Cambria"/>
              </a:rPr>
              <a:t>undergo </a:t>
            </a:r>
            <a:r>
              <a:rPr sz="2400" dirty="0">
                <a:solidFill>
                  <a:srgbClr val="FF0000"/>
                </a:solidFill>
                <a:latin typeface="Cambria"/>
                <a:cs typeface="Cambria"/>
              </a:rPr>
              <a:t>a considerable  </a:t>
            </a:r>
            <a:r>
              <a:rPr sz="2400" spc="-5" dirty="0">
                <a:solidFill>
                  <a:srgbClr val="FF0000"/>
                </a:solidFill>
                <a:latin typeface="Cambria"/>
                <a:cs typeface="Cambria"/>
              </a:rPr>
              <a:t>deformation without </a:t>
            </a:r>
            <a:r>
              <a:rPr sz="2400" dirty="0">
                <a:solidFill>
                  <a:srgbClr val="FF0000"/>
                </a:solidFill>
                <a:latin typeface="Cambria"/>
                <a:cs typeface="Cambria"/>
              </a:rPr>
              <a:t>rupture it is called a ductile  </a:t>
            </a:r>
            <a:r>
              <a:rPr sz="2400" spc="-5" dirty="0">
                <a:solidFill>
                  <a:srgbClr val="FF0000"/>
                </a:solidFill>
                <a:latin typeface="Cambria"/>
                <a:cs typeface="Cambria"/>
              </a:rPr>
              <a:t>materials.</a:t>
            </a:r>
            <a:endParaRPr sz="2400" dirty="0">
              <a:solidFill>
                <a:srgbClr val="FF0000"/>
              </a:solidFill>
              <a:latin typeface="Cambria"/>
              <a:cs typeface="Cambria"/>
            </a:endParaRPr>
          </a:p>
          <a:p>
            <a:pPr marL="354965" marR="7620" indent="-342900" algn="just">
              <a:lnSpc>
                <a:spcPct val="100000"/>
              </a:lnSpc>
              <a:spcBef>
                <a:spcPts val="575"/>
              </a:spcBef>
              <a:buClr>
                <a:srgbClr val="F7CC2E"/>
              </a:buClr>
              <a:buSzPct val="68750"/>
              <a:buFont typeface="Wingdings"/>
              <a:buChar char=""/>
              <a:tabLst>
                <a:tab pos="355600" algn="l"/>
              </a:tabLst>
            </a:pPr>
            <a:r>
              <a:rPr sz="2400" spc="-5" dirty="0" smtClean="0">
                <a:solidFill>
                  <a:srgbClr val="FF0000"/>
                </a:solidFill>
                <a:latin typeface="Cambria"/>
                <a:cs typeface="Cambria"/>
              </a:rPr>
              <a:t>E.g</a:t>
            </a:r>
            <a:r>
              <a:rPr sz="2400" spc="-5" dirty="0">
                <a:solidFill>
                  <a:srgbClr val="FF0000"/>
                </a:solidFill>
                <a:latin typeface="Cambria"/>
                <a:cs typeface="Cambria"/>
              </a:rPr>
              <a:t>. </a:t>
            </a:r>
            <a:r>
              <a:rPr sz="2400" dirty="0">
                <a:solidFill>
                  <a:srgbClr val="FF0000"/>
                </a:solidFill>
                <a:latin typeface="Cambria"/>
                <a:cs typeface="Cambria"/>
              </a:rPr>
              <a:t>steel, </a:t>
            </a:r>
            <a:r>
              <a:rPr sz="2400" spc="-5" dirty="0">
                <a:solidFill>
                  <a:srgbClr val="FF0000"/>
                </a:solidFill>
                <a:latin typeface="Cambria"/>
                <a:cs typeface="Cambria"/>
              </a:rPr>
              <a:t>copper, wrought </a:t>
            </a:r>
            <a:r>
              <a:rPr sz="2400" dirty="0">
                <a:solidFill>
                  <a:srgbClr val="FF0000"/>
                </a:solidFill>
                <a:latin typeface="Cambria"/>
                <a:cs typeface="Cambria"/>
              </a:rPr>
              <a:t>iron, </a:t>
            </a:r>
            <a:r>
              <a:rPr sz="2400" spc="-5" dirty="0">
                <a:solidFill>
                  <a:srgbClr val="FF0000"/>
                </a:solidFill>
                <a:latin typeface="Cambria"/>
                <a:cs typeface="Cambria"/>
              </a:rPr>
              <a:t>aluminum alloys are  ductile materials</a:t>
            </a:r>
            <a:r>
              <a:rPr sz="2400" spc="-5" dirty="0" smtClean="0">
                <a:solidFill>
                  <a:srgbClr val="FF0000"/>
                </a:solidFill>
                <a:latin typeface="Cambria"/>
                <a:cs typeface="Cambria"/>
              </a:rPr>
              <a:t>.</a:t>
            </a:r>
            <a:endParaRPr sz="2400" dirty="0">
              <a:solidFill>
                <a:srgbClr val="FF0000"/>
              </a:solidFill>
              <a:latin typeface="Cambria"/>
              <a:cs typeface="Cambria"/>
            </a:endParaRPr>
          </a:p>
        </p:txBody>
      </p:sp>
      <p:sp>
        <p:nvSpPr>
          <p:cNvPr id="8" name="object 8"/>
          <p:cNvSpPr/>
          <p:nvPr/>
        </p:nvSpPr>
        <p:spPr>
          <a:xfrm>
            <a:off x="8436864" y="6251447"/>
            <a:ext cx="216407" cy="291084"/>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Construction Technology </a:t>
            </a:r>
          </a:p>
        </p:txBody>
      </p:sp>
      <p:sp>
        <p:nvSpPr>
          <p:cNvPr id="3" name="Text Placeholder 2"/>
          <p:cNvSpPr>
            <a:spLocks noGrp="1"/>
          </p:cNvSpPr>
          <p:nvPr>
            <p:ph idx="1"/>
          </p:nvPr>
        </p:nvSpPr>
        <p:spPr>
          <a:xfrm>
            <a:off x="1219200" y="2438400"/>
            <a:ext cx="7204709" cy="2954655"/>
          </a:xfrm>
        </p:spPr>
        <p:txBody>
          <a:bodyPr/>
          <a:lstStyle/>
          <a:p>
            <a:pPr algn="just"/>
            <a:r>
              <a:rPr lang="en-US" dirty="0">
                <a:solidFill>
                  <a:srgbClr val="FF0000"/>
                </a:solidFill>
              </a:rPr>
              <a:t>C</a:t>
            </a:r>
            <a:r>
              <a:rPr lang="en-US" dirty="0" smtClean="0">
                <a:solidFill>
                  <a:srgbClr val="FF0000"/>
                </a:solidFill>
              </a:rPr>
              <a:t>onstruction </a:t>
            </a:r>
            <a:r>
              <a:rPr lang="en-US" dirty="0">
                <a:solidFill>
                  <a:srgbClr val="FF0000"/>
                </a:solidFill>
              </a:rPr>
              <a:t>technology refers to the collection of innovative tools, machinery, modifications, software, </a:t>
            </a:r>
            <a:r>
              <a:rPr lang="en-US" dirty="0" smtClean="0">
                <a:solidFill>
                  <a:srgbClr val="FF0000"/>
                </a:solidFill>
              </a:rPr>
              <a:t> </a:t>
            </a:r>
            <a:r>
              <a:rPr lang="en-US" dirty="0">
                <a:solidFill>
                  <a:srgbClr val="FF0000"/>
                </a:solidFill>
              </a:rPr>
              <a:t>used during the construction phase of a project that enables advancement in </a:t>
            </a:r>
            <a:r>
              <a:rPr lang="en-US" dirty="0" smtClean="0">
                <a:solidFill>
                  <a:srgbClr val="FF0000"/>
                </a:solidFill>
              </a:rPr>
              <a:t>the field of construction </a:t>
            </a:r>
            <a:r>
              <a:rPr lang="en-US" dirty="0">
                <a:solidFill>
                  <a:srgbClr val="FF0000"/>
                </a:solidFill>
              </a:rPr>
              <a:t>methods, including semi-automated and automated construction equipment. Construction technology is used for all kinds of different projects, ranging from small residential houses to massive industrial plants.</a:t>
            </a:r>
          </a:p>
        </p:txBody>
      </p:sp>
    </p:spTree>
    <p:extLst>
      <p:ext uri="{BB962C8B-B14F-4D97-AF65-F5344CB8AC3E}">
        <p14:creationId xmlns:p14="http://schemas.microsoft.com/office/powerpoint/2010/main" val="3914913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48155" y="2479548"/>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9" name="object 9"/>
          <p:cNvSpPr/>
          <p:nvPr/>
        </p:nvSpPr>
        <p:spPr>
          <a:xfrm>
            <a:off x="3122676" y="3070860"/>
            <a:ext cx="553212" cy="78943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13" name="object 13"/>
          <p:cNvSpPr/>
          <p:nvPr/>
        </p:nvSpPr>
        <p:spPr>
          <a:xfrm>
            <a:off x="4326635" y="3070860"/>
            <a:ext cx="553212" cy="78943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15" name="object 15"/>
          <p:cNvSpPr/>
          <p:nvPr/>
        </p:nvSpPr>
        <p:spPr>
          <a:xfrm>
            <a:off x="5689091" y="3070860"/>
            <a:ext cx="553212" cy="78943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17" name="object 17"/>
          <p:cNvSpPr/>
          <p:nvPr/>
        </p:nvSpPr>
        <p:spPr>
          <a:xfrm>
            <a:off x="6323076" y="3070860"/>
            <a:ext cx="553212" cy="78943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19" name="object 19"/>
          <p:cNvSpPr/>
          <p:nvPr/>
        </p:nvSpPr>
        <p:spPr>
          <a:xfrm>
            <a:off x="8296656" y="3070860"/>
            <a:ext cx="545592" cy="789432"/>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21" name="object 21"/>
          <p:cNvSpPr/>
          <p:nvPr/>
        </p:nvSpPr>
        <p:spPr>
          <a:xfrm>
            <a:off x="2122932" y="3497579"/>
            <a:ext cx="565404" cy="789432"/>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23" name="object 23"/>
          <p:cNvSpPr/>
          <p:nvPr/>
        </p:nvSpPr>
        <p:spPr>
          <a:xfrm>
            <a:off x="3029711" y="3497579"/>
            <a:ext cx="565403" cy="789432"/>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25" name="object 25"/>
          <p:cNvSpPr/>
          <p:nvPr/>
        </p:nvSpPr>
        <p:spPr>
          <a:xfrm>
            <a:off x="4378452" y="3497579"/>
            <a:ext cx="565403" cy="789432"/>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27" name="object 27"/>
          <p:cNvSpPr/>
          <p:nvPr/>
        </p:nvSpPr>
        <p:spPr>
          <a:xfrm>
            <a:off x="5248655" y="3497579"/>
            <a:ext cx="565403" cy="789432"/>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31" name="object 31"/>
          <p:cNvSpPr/>
          <p:nvPr/>
        </p:nvSpPr>
        <p:spPr>
          <a:xfrm>
            <a:off x="6278879" y="3497579"/>
            <a:ext cx="565403" cy="789432"/>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39" name="object 39"/>
          <p:cNvSpPr/>
          <p:nvPr/>
        </p:nvSpPr>
        <p:spPr>
          <a:xfrm>
            <a:off x="8296656" y="3497579"/>
            <a:ext cx="545592" cy="789432"/>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43" name="object 43"/>
          <p:cNvSpPr/>
          <p:nvPr/>
        </p:nvSpPr>
        <p:spPr>
          <a:xfrm>
            <a:off x="2910839" y="3924300"/>
            <a:ext cx="542543" cy="789432"/>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44" name="object 44"/>
          <p:cNvSpPr/>
          <p:nvPr/>
        </p:nvSpPr>
        <p:spPr>
          <a:xfrm>
            <a:off x="2983992" y="3924300"/>
            <a:ext cx="547116" cy="789432"/>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47" name="object 47"/>
          <p:cNvSpPr/>
          <p:nvPr/>
        </p:nvSpPr>
        <p:spPr>
          <a:xfrm>
            <a:off x="2606039" y="4436364"/>
            <a:ext cx="550163" cy="789432"/>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49" name="object 49"/>
          <p:cNvSpPr/>
          <p:nvPr/>
        </p:nvSpPr>
        <p:spPr>
          <a:xfrm>
            <a:off x="2983992" y="4436364"/>
            <a:ext cx="547116" cy="789432"/>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51" name="object 51"/>
          <p:cNvSpPr/>
          <p:nvPr/>
        </p:nvSpPr>
        <p:spPr>
          <a:xfrm>
            <a:off x="5012435" y="4436364"/>
            <a:ext cx="547115" cy="789432"/>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53" name="object 53"/>
          <p:cNvSpPr/>
          <p:nvPr/>
        </p:nvSpPr>
        <p:spPr>
          <a:xfrm>
            <a:off x="5658611" y="4436364"/>
            <a:ext cx="547115" cy="789432"/>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55" name="object 55"/>
          <p:cNvSpPr/>
          <p:nvPr/>
        </p:nvSpPr>
        <p:spPr>
          <a:xfrm>
            <a:off x="6544056" y="4436364"/>
            <a:ext cx="545592" cy="789432"/>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59" name="object 59"/>
          <p:cNvSpPr/>
          <p:nvPr/>
        </p:nvSpPr>
        <p:spPr>
          <a:xfrm>
            <a:off x="8125968" y="4436364"/>
            <a:ext cx="542544" cy="789432"/>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60" name="object 60"/>
          <p:cNvSpPr/>
          <p:nvPr/>
        </p:nvSpPr>
        <p:spPr>
          <a:xfrm>
            <a:off x="8199119" y="4436364"/>
            <a:ext cx="547116" cy="789432"/>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67" name="object 67"/>
          <p:cNvSpPr/>
          <p:nvPr/>
        </p:nvSpPr>
        <p:spPr>
          <a:xfrm>
            <a:off x="2642616" y="4948428"/>
            <a:ext cx="548640" cy="789432"/>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74" name="object 74"/>
          <p:cNvSpPr/>
          <p:nvPr/>
        </p:nvSpPr>
        <p:spPr>
          <a:xfrm>
            <a:off x="2923032" y="5460491"/>
            <a:ext cx="548640" cy="789431"/>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76" name="object 76"/>
          <p:cNvSpPr/>
          <p:nvPr/>
        </p:nvSpPr>
        <p:spPr>
          <a:xfrm>
            <a:off x="3253740" y="5460491"/>
            <a:ext cx="547115" cy="789431"/>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78" name="object 78"/>
          <p:cNvSpPr/>
          <p:nvPr/>
        </p:nvSpPr>
        <p:spPr>
          <a:xfrm>
            <a:off x="3906011" y="5460491"/>
            <a:ext cx="547115" cy="789431"/>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80" name="object 80"/>
          <p:cNvSpPr/>
          <p:nvPr/>
        </p:nvSpPr>
        <p:spPr>
          <a:xfrm>
            <a:off x="4672584" y="5460491"/>
            <a:ext cx="547115" cy="789431"/>
          </a:xfrm>
          <a:prstGeom prst="rect">
            <a:avLst/>
          </a:prstGeom>
          <a:blipFill>
            <a:blip r:embed="rId7" cstate="print"/>
            <a:stretch>
              <a:fillRect/>
            </a:stretch>
          </a:blipFill>
        </p:spPr>
        <p:txBody>
          <a:bodyPr wrap="square" lIns="0" tIns="0" rIns="0" bIns="0" rtlCol="0"/>
          <a:lstStyle/>
          <a:p>
            <a:endParaRPr>
              <a:solidFill>
                <a:srgbClr val="FF0000"/>
              </a:solidFill>
            </a:endParaRPr>
          </a:p>
        </p:txBody>
      </p:sp>
      <p:sp>
        <p:nvSpPr>
          <p:cNvPr id="84" name="object 84"/>
          <p:cNvSpPr/>
          <p:nvPr/>
        </p:nvSpPr>
        <p:spPr>
          <a:xfrm>
            <a:off x="1248155" y="5966459"/>
            <a:ext cx="626363" cy="891540"/>
          </a:xfrm>
          <a:prstGeom prst="rect">
            <a:avLst/>
          </a:prstGeom>
          <a:blipFill>
            <a:blip r:embed="rId8" cstate="print"/>
            <a:stretch>
              <a:fillRect/>
            </a:stretch>
          </a:blipFill>
        </p:spPr>
        <p:txBody>
          <a:bodyPr wrap="square" lIns="0" tIns="0" rIns="0" bIns="0" rtlCol="0"/>
          <a:lstStyle/>
          <a:p>
            <a:endParaRPr>
              <a:solidFill>
                <a:srgbClr val="FF0000"/>
              </a:solidFill>
            </a:endParaRPr>
          </a:p>
        </p:txBody>
      </p:sp>
      <p:sp>
        <p:nvSpPr>
          <p:cNvPr id="85" name="object 85"/>
          <p:cNvSpPr txBox="1"/>
          <p:nvPr/>
        </p:nvSpPr>
        <p:spPr>
          <a:xfrm>
            <a:off x="737743" y="1400662"/>
            <a:ext cx="7388225" cy="3547766"/>
          </a:xfrm>
          <a:prstGeom prst="rect">
            <a:avLst/>
          </a:prstGeom>
        </p:spPr>
        <p:txBody>
          <a:bodyPr vert="horz" wrap="square" lIns="0" tIns="13335" rIns="0" bIns="0" rtlCol="0">
            <a:spAutoFit/>
          </a:bodyPr>
          <a:lstStyle/>
          <a:p>
            <a:pPr marL="354965" indent="-342900" algn="just">
              <a:lnSpc>
                <a:spcPct val="100000"/>
              </a:lnSpc>
              <a:spcBef>
                <a:spcPts val="105"/>
              </a:spcBef>
              <a:buClr>
                <a:srgbClr val="F7CC2E"/>
              </a:buClr>
              <a:buSzPct val="70312"/>
              <a:buFont typeface="Wingdings"/>
              <a:buChar char=""/>
              <a:tabLst>
                <a:tab pos="355600" algn="l"/>
              </a:tabLst>
            </a:pPr>
            <a:r>
              <a:rPr sz="3200" spc="-5" dirty="0">
                <a:solidFill>
                  <a:srgbClr val="FF0000"/>
                </a:solidFill>
                <a:latin typeface="Cambria"/>
                <a:cs typeface="Cambria"/>
              </a:rPr>
              <a:t>Brittleness</a:t>
            </a:r>
            <a:endParaRPr sz="3200" dirty="0">
              <a:solidFill>
                <a:srgbClr val="FF0000"/>
              </a:solidFill>
              <a:latin typeface="Cambria"/>
              <a:cs typeface="Cambria"/>
            </a:endParaRPr>
          </a:p>
          <a:p>
            <a:pPr>
              <a:lnSpc>
                <a:spcPct val="100000"/>
              </a:lnSpc>
              <a:spcBef>
                <a:spcPts val="5"/>
              </a:spcBef>
              <a:buChar char=""/>
            </a:pPr>
            <a:endParaRPr sz="4600" dirty="0">
              <a:solidFill>
                <a:srgbClr val="FF0000"/>
              </a:solidFill>
              <a:latin typeface="Times New Roman"/>
              <a:cs typeface="Times New Roman"/>
            </a:endParaRPr>
          </a:p>
          <a:p>
            <a:pPr marL="354965" marR="5080" indent="-342900" algn="just">
              <a:lnSpc>
                <a:spcPct val="100000"/>
              </a:lnSpc>
              <a:buClr>
                <a:srgbClr val="F7CC2E"/>
              </a:buClr>
              <a:buSzPct val="69642"/>
              <a:buFont typeface="Wingdings"/>
              <a:buChar char=""/>
              <a:tabLst>
                <a:tab pos="355600" algn="l"/>
              </a:tabLst>
            </a:pPr>
            <a:r>
              <a:rPr sz="2800" dirty="0">
                <a:solidFill>
                  <a:srgbClr val="FF0000"/>
                </a:solidFill>
                <a:latin typeface="Cambria"/>
                <a:cs typeface="Cambria"/>
              </a:rPr>
              <a:t>If </a:t>
            </a:r>
            <a:r>
              <a:rPr sz="2800" spc="-5" dirty="0">
                <a:solidFill>
                  <a:srgbClr val="FF0000"/>
                </a:solidFill>
                <a:latin typeface="Cambria"/>
                <a:cs typeface="Cambria"/>
              </a:rPr>
              <a:t>a </a:t>
            </a:r>
            <a:r>
              <a:rPr sz="2800" spc="-10" dirty="0">
                <a:solidFill>
                  <a:srgbClr val="FF0000"/>
                </a:solidFill>
                <a:latin typeface="Cambria"/>
                <a:cs typeface="Cambria"/>
              </a:rPr>
              <a:t>material </a:t>
            </a:r>
            <a:r>
              <a:rPr sz="2800" spc="-5" dirty="0">
                <a:solidFill>
                  <a:srgbClr val="FF0000"/>
                </a:solidFill>
                <a:latin typeface="Cambria"/>
                <a:cs typeface="Cambria"/>
              </a:rPr>
              <a:t>can </a:t>
            </a:r>
            <a:r>
              <a:rPr sz="2800" spc="-10" dirty="0">
                <a:solidFill>
                  <a:srgbClr val="FF0000"/>
                </a:solidFill>
                <a:latin typeface="Cambria"/>
                <a:cs typeface="Cambria"/>
              </a:rPr>
              <a:t>not </a:t>
            </a:r>
            <a:r>
              <a:rPr sz="2800" spc="-5" dirty="0">
                <a:solidFill>
                  <a:srgbClr val="FF0000"/>
                </a:solidFill>
                <a:latin typeface="Cambria"/>
                <a:cs typeface="Cambria"/>
              </a:rPr>
              <a:t>undergo </a:t>
            </a:r>
            <a:r>
              <a:rPr sz="2800" spc="-10" dirty="0">
                <a:solidFill>
                  <a:srgbClr val="FF0000"/>
                </a:solidFill>
                <a:latin typeface="Cambria"/>
                <a:cs typeface="Cambria"/>
              </a:rPr>
              <a:t>any </a:t>
            </a:r>
            <a:r>
              <a:rPr sz="2800" spc="-5" dirty="0">
                <a:solidFill>
                  <a:srgbClr val="FF0000"/>
                </a:solidFill>
                <a:latin typeface="Cambria"/>
                <a:cs typeface="Cambria"/>
              </a:rPr>
              <a:t>deformation  </a:t>
            </a:r>
            <a:r>
              <a:rPr sz="2800" spc="-10" dirty="0">
                <a:solidFill>
                  <a:srgbClr val="FF0000"/>
                </a:solidFill>
                <a:latin typeface="Cambria"/>
                <a:cs typeface="Cambria"/>
              </a:rPr>
              <a:t>when </a:t>
            </a:r>
            <a:r>
              <a:rPr sz="2800" spc="-5" dirty="0">
                <a:solidFill>
                  <a:srgbClr val="FF0000"/>
                </a:solidFill>
                <a:latin typeface="Cambria"/>
                <a:cs typeface="Cambria"/>
              </a:rPr>
              <a:t>some external force act on it </a:t>
            </a:r>
            <a:r>
              <a:rPr sz="2800" spc="-10" dirty="0">
                <a:solidFill>
                  <a:srgbClr val="FF0000"/>
                </a:solidFill>
                <a:latin typeface="Cambria"/>
                <a:cs typeface="Cambria"/>
              </a:rPr>
              <a:t>and </a:t>
            </a:r>
            <a:r>
              <a:rPr sz="2800" spc="-5" dirty="0">
                <a:solidFill>
                  <a:srgbClr val="FF0000"/>
                </a:solidFill>
                <a:latin typeface="Cambria"/>
                <a:cs typeface="Cambria"/>
              </a:rPr>
              <a:t>it fails  </a:t>
            </a:r>
            <a:r>
              <a:rPr sz="2800" dirty="0">
                <a:solidFill>
                  <a:srgbClr val="FF0000"/>
                </a:solidFill>
                <a:latin typeface="Cambria"/>
                <a:cs typeface="Cambria"/>
              </a:rPr>
              <a:t>by</a:t>
            </a:r>
            <a:r>
              <a:rPr sz="2800" spc="-5" dirty="0">
                <a:solidFill>
                  <a:srgbClr val="FF0000"/>
                </a:solidFill>
                <a:latin typeface="Cambria"/>
                <a:cs typeface="Cambria"/>
              </a:rPr>
              <a:t> rupture.</a:t>
            </a:r>
            <a:endParaRPr sz="2800" dirty="0">
              <a:solidFill>
                <a:srgbClr val="FF0000"/>
              </a:solidFill>
              <a:latin typeface="Cambria"/>
              <a:cs typeface="Cambria"/>
            </a:endParaRPr>
          </a:p>
          <a:p>
            <a:pPr marL="354965" indent="-342900" algn="just">
              <a:lnSpc>
                <a:spcPct val="100000"/>
              </a:lnSpc>
              <a:spcBef>
                <a:spcPts val="675"/>
              </a:spcBef>
              <a:buClr>
                <a:srgbClr val="F7CC2E"/>
              </a:buClr>
              <a:buSzPct val="69642"/>
              <a:buFont typeface="Wingdings"/>
              <a:buChar char=""/>
              <a:tabLst>
                <a:tab pos="355600" algn="l"/>
              </a:tabLst>
            </a:pPr>
            <a:r>
              <a:rPr sz="2800" spc="-10" dirty="0">
                <a:solidFill>
                  <a:srgbClr val="FF0000"/>
                </a:solidFill>
                <a:latin typeface="Cambria"/>
                <a:cs typeface="Cambria"/>
              </a:rPr>
              <a:t>Stronger </a:t>
            </a:r>
            <a:r>
              <a:rPr sz="2800" spc="-5" dirty="0">
                <a:solidFill>
                  <a:srgbClr val="FF0000"/>
                </a:solidFill>
                <a:latin typeface="Cambria"/>
                <a:cs typeface="Cambria"/>
              </a:rPr>
              <a:t>in compression </a:t>
            </a:r>
            <a:r>
              <a:rPr sz="2800" spc="-10" dirty="0">
                <a:solidFill>
                  <a:srgbClr val="FF0000"/>
                </a:solidFill>
                <a:latin typeface="Cambria"/>
                <a:cs typeface="Cambria"/>
              </a:rPr>
              <a:t>and weak </a:t>
            </a:r>
            <a:r>
              <a:rPr sz="2800" spc="-5" dirty="0">
                <a:solidFill>
                  <a:srgbClr val="FF0000"/>
                </a:solidFill>
                <a:latin typeface="Cambria"/>
                <a:cs typeface="Cambria"/>
              </a:rPr>
              <a:t>in</a:t>
            </a:r>
            <a:r>
              <a:rPr sz="2800" spc="45" dirty="0">
                <a:solidFill>
                  <a:srgbClr val="FF0000"/>
                </a:solidFill>
                <a:latin typeface="Cambria"/>
                <a:cs typeface="Cambria"/>
              </a:rPr>
              <a:t> </a:t>
            </a:r>
            <a:r>
              <a:rPr sz="2800" spc="-5" dirty="0">
                <a:solidFill>
                  <a:srgbClr val="FF0000"/>
                </a:solidFill>
                <a:latin typeface="Cambria"/>
                <a:cs typeface="Cambria"/>
              </a:rPr>
              <a:t>tension.</a:t>
            </a:r>
            <a:endParaRPr sz="2800" dirty="0">
              <a:solidFill>
                <a:srgbClr val="FF0000"/>
              </a:solidFill>
              <a:latin typeface="Cambria"/>
              <a:cs typeface="Cambria"/>
            </a:endParaRPr>
          </a:p>
          <a:p>
            <a:pPr marL="12065" algn="just">
              <a:lnSpc>
                <a:spcPct val="100000"/>
              </a:lnSpc>
              <a:spcBef>
                <a:spcPts val="675"/>
              </a:spcBef>
              <a:buClr>
                <a:srgbClr val="F7CC2E"/>
              </a:buClr>
              <a:buSzPct val="69642"/>
              <a:tabLst>
                <a:tab pos="355600" algn="l"/>
              </a:tabLst>
            </a:pPr>
            <a:r>
              <a:rPr lang="en-US" sz="2800" spc="-10" dirty="0" smtClean="0">
                <a:solidFill>
                  <a:srgbClr val="FF0000"/>
                </a:solidFill>
                <a:latin typeface="Cambria"/>
                <a:cs typeface="Cambria"/>
              </a:rPr>
              <a:t>e.g. </a:t>
            </a:r>
            <a:r>
              <a:rPr sz="2800" spc="-10" dirty="0" smtClean="0">
                <a:solidFill>
                  <a:srgbClr val="FF0000"/>
                </a:solidFill>
                <a:latin typeface="Cambria"/>
                <a:cs typeface="Cambria"/>
              </a:rPr>
              <a:t>glass</a:t>
            </a:r>
            <a:r>
              <a:rPr sz="2800" spc="-10" dirty="0">
                <a:solidFill>
                  <a:srgbClr val="FF0000"/>
                </a:solidFill>
                <a:latin typeface="Cambria"/>
                <a:cs typeface="Cambria"/>
              </a:rPr>
              <a:t>, </a:t>
            </a:r>
            <a:r>
              <a:rPr sz="2800" spc="-5" dirty="0">
                <a:solidFill>
                  <a:srgbClr val="FF0000"/>
                </a:solidFill>
                <a:latin typeface="Cambria"/>
                <a:cs typeface="Cambria"/>
              </a:rPr>
              <a:t>concrete,</a:t>
            </a:r>
            <a:r>
              <a:rPr sz="2800" spc="20" dirty="0">
                <a:solidFill>
                  <a:srgbClr val="FF0000"/>
                </a:solidFill>
                <a:latin typeface="Cambria"/>
                <a:cs typeface="Cambria"/>
              </a:rPr>
              <a:t> </a:t>
            </a:r>
            <a:r>
              <a:rPr sz="2800" spc="-10" dirty="0" smtClean="0">
                <a:solidFill>
                  <a:srgbClr val="FF0000"/>
                </a:solidFill>
                <a:latin typeface="Cambria"/>
                <a:cs typeface="Cambria"/>
              </a:rPr>
              <a:t>bricks</a:t>
            </a:r>
            <a:endParaRPr sz="2800" dirty="0" smtClean="0">
              <a:solidFill>
                <a:srgbClr val="FF0000"/>
              </a:solidFill>
              <a:latin typeface="Cambria"/>
              <a:cs typeface="Cambria"/>
            </a:endParaRPr>
          </a:p>
        </p:txBody>
      </p:sp>
      <p:sp>
        <p:nvSpPr>
          <p:cNvPr id="87" name="object 87"/>
          <p:cNvSpPr/>
          <p:nvPr/>
        </p:nvSpPr>
        <p:spPr>
          <a:xfrm>
            <a:off x="8436864" y="6251447"/>
            <a:ext cx="216407" cy="291084"/>
          </a:xfrm>
          <a:prstGeom prst="rect">
            <a:avLst/>
          </a:prstGeom>
          <a:blipFill>
            <a:blip r:embed="rId9" cstate="print"/>
            <a:stretch>
              <a:fillRect/>
            </a:stretch>
          </a:blipFill>
        </p:spPr>
        <p:txBody>
          <a:bodyPr wrap="square" lIns="0" tIns="0" rIns="0" bIns="0" rtlCol="0"/>
          <a:lstStyle/>
          <a:p>
            <a:endParaRPr>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3294888" y="1894332"/>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5" name="object 5"/>
          <p:cNvSpPr/>
          <p:nvPr/>
        </p:nvSpPr>
        <p:spPr>
          <a:xfrm>
            <a:off x="1248155" y="2479548"/>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8" name="object 8"/>
          <p:cNvSpPr/>
          <p:nvPr/>
        </p:nvSpPr>
        <p:spPr>
          <a:xfrm>
            <a:off x="2257044" y="3070860"/>
            <a:ext cx="681228" cy="78943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10" name="object 10"/>
          <p:cNvSpPr/>
          <p:nvPr/>
        </p:nvSpPr>
        <p:spPr>
          <a:xfrm>
            <a:off x="3745991" y="3070860"/>
            <a:ext cx="681227" cy="78943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12" name="object 12"/>
          <p:cNvSpPr/>
          <p:nvPr/>
        </p:nvSpPr>
        <p:spPr>
          <a:xfrm>
            <a:off x="4485132" y="3070860"/>
            <a:ext cx="681227" cy="789432"/>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24" name="object 24"/>
          <p:cNvSpPr/>
          <p:nvPr/>
        </p:nvSpPr>
        <p:spPr>
          <a:xfrm>
            <a:off x="2249423" y="3497579"/>
            <a:ext cx="545592" cy="789432"/>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29" name="object 29"/>
          <p:cNvSpPr/>
          <p:nvPr/>
        </p:nvSpPr>
        <p:spPr>
          <a:xfrm>
            <a:off x="4605528" y="3497579"/>
            <a:ext cx="547115" cy="789432"/>
          </a:xfrm>
          <a:prstGeom prst="rect">
            <a:avLst/>
          </a:prstGeom>
          <a:blipFill>
            <a:blip r:embed="rId5" cstate="print"/>
            <a:stretch>
              <a:fillRect/>
            </a:stretch>
          </a:blipFill>
        </p:spPr>
        <p:txBody>
          <a:bodyPr wrap="square" lIns="0" tIns="0" rIns="0" bIns="0" rtlCol="0"/>
          <a:lstStyle/>
          <a:p>
            <a:endParaRPr>
              <a:solidFill>
                <a:srgbClr val="FF0000"/>
              </a:solidFill>
            </a:endParaRPr>
          </a:p>
        </p:txBody>
      </p:sp>
      <p:sp>
        <p:nvSpPr>
          <p:cNvPr id="32" name="object 32"/>
          <p:cNvSpPr/>
          <p:nvPr/>
        </p:nvSpPr>
        <p:spPr>
          <a:xfrm>
            <a:off x="2051304" y="4009644"/>
            <a:ext cx="557783" cy="789432"/>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34" name="object 34"/>
          <p:cNvSpPr/>
          <p:nvPr/>
        </p:nvSpPr>
        <p:spPr>
          <a:xfrm>
            <a:off x="3061716" y="4009644"/>
            <a:ext cx="557783" cy="789432"/>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36" name="object 36"/>
          <p:cNvSpPr/>
          <p:nvPr/>
        </p:nvSpPr>
        <p:spPr>
          <a:xfrm>
            <a:off x="4287011" y="4009644"/>
            <a:ext cx="557784" cy="789432"/>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38" name="object 38"/>
          <p:cNvSpPr/>
          <p:nvPr/>
        </p:nvSpPr>
        <p:spPr>
          <a:xfrm>
            <a:off x="5999988" y="4009644"/>
            <a:ext cx="557784" cy="789432"/>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40" name="object 40"/>
          <p:cNvSpPr/>
          <p:nvPr/>
        </p:nvSpPr>
        <p:spPr>
          <a:xfrm>
            <a:off x="6669023" y="4009644"/>
            <a:ext cx="557783" cy="789432"/>
          </a:xfrm>
          <a:prstGeom prst="rect">
            <a:avLst/>
          </a:prstGeom>
          <a:blipFill>
            <a:blip r:embed="rId6" cstate="print"/>
            <a:stretch>
              <a:fillRect/>
            </a:stretch>
          </a:blipFill>
        </p:spPr>
        <p:txBody>
          <a:bodyPr wrap="square" lIns="0" tIns="0" rIns="0" bIns="0" rtlCol="0"/>
          <a:lstStyle/>
          <a:p>
            <a:endParaRPr>
              <a:solidFill>
                <a:srgbClr val="FF0000"/>
              </a:solidFill>
            </a:endParaRPr>
          </a:p>
        </p:txBody>
      </p:sp>
      <p:sp>
        <p:nvSpPr>
          <p:cNvPr id="44" name="object 48"/>
          <p:cNvSpPr txBox="1"/>
          <p:nvPr/>
        </p:nvSpPr>
        <p:spPr>
          <a:xfrm>
            <a:off x="1290835" y="999959"/>
            <a:ext cx="7386955" cy="3799117"/>
          </a:xfrm>
          <a:prstGeom prst="rect">
            <a:avLst/>
          </a:prstGeom>
        </p:spPr>
        <p:txBody>
          <a:bodyPr vert="horz" wrap="square" lIns="0" tIns="13335" rIns="0" bIns="0" rtlCol="0">
            <a:spAutoFit/>
          </a:bodyPr>
          <a:lstStyle/>
          <a:p>
            <a:pPr marL="354965" indent="-342900" algn="just">
              <a:lnSpc>
                <a:spcPct val="100000"/>
              </a:lnSpc>
              <a:spcBef>
                <a:spcPts val="105"/>
              </a:spcBef>
              <a:buClr>
                <a:srgbClr val="F7CC2E"/>
              </a:buClr>
              <a:buSzPct val="70312"/>
              <a:buFont typeface="Wingdings"/>
              <a:buChar char=""/>
              <a:tabLst>
                <a:tab pos="354965" algn="l"/>
                <a:tab pos="355600" algn="l"/>
              </a:tabLst>
            </a:pPr>
            <a:r>
              <a:rPr sz="3200" spc="-5" dirty="0">
                <a:solidFill>
                  <a:srgbClr val="FF0000"/>
                </a:solidFill>
                <a:latin typeface="Cambria"/>
                <a:cs typeface="Cambria"/>
              </a:rPr>
              <a:t>Malleability</a:t>
            </a:r>
            <a:endParaRPr sz="3200" dirty="0">
              <a:solidFill>
                <a:srgbClr val="FF0000"/>
              </a:solidFill>
              <a:latin typeface="Cambria"/>
              <a:cs typeface="Cambria"/>
            </a:endParaRPr>
          </a:p>
          <a:p>
            <a:pPr algn="just">
              <a:lnSpc>
                <a:spcPct val="100000"/>
              </a:lnSpc>
              <a:spcBef>
                <a:spcPts val="5"/>
              </a:spcBef>
              <a:buChar char=""/>
            </a:pPr>
            <a:endParaRPr sz="4600" dirty="0">
              <a:solidFill>
                <a:srgbClr val="FF0000"/>
              </a:solidFill>
              <a:latin typeface="Times New Roman"/>
              <a:cs typeface="Times New Roman"/>
            </a:endParaRPr>
          </a:p>
          <a:p>
            <a:pPr marL="354965" marR="5080" indent="-342900" algn="just">
              <a:lnSpc>
                <a:spcPct val="100000"/>
              </a:lnSpc>
              <a:buClr>
                <a:srgbClr val="F7CC2E"/>
              </a:buClr>
              <a:buSzPct val="69642"/>
              <a:buFont typeface="Wingdings"/>
              <a:buChar char=""/>
              <a:tabLst>
                <a:tab pos="354965" algn="l"/>
                <a:tab pos="355600" algn="l"/>
                <a:tab pos="1544320" algn="l"/>
                <a:tab pos="3033395" algn="l"/>
                <a:tab pos="3772535" algn="l"/>
                <a:tab pos="4353560" algn="l"/>
                <a:tab pos="5728335" algn="l"/>
                <a:tab pos="6237605" algn="l"/>
                <a:tab pos="6760209" algn="l"/>
              </a:tabLst>
            </a:pPr>
            <a:r>
              <a:rPr lang="en-US" sz="2800" b="1" dirty="0">
                <a:solidFill>
                  <a:srgbClr val="FF0000"/>
                </a:solidFill>
              </a:rPr>
              <a:t>Malleability</a:t>
            </a:r>
            <a:r>
              <a:rPr lang="en-US" sz="2800" dirty="0">
                <a:solidFill>
                  <a:srgbClr val="FF0000"/>
                </a:solidFill>
              </a:rPr>
              <a:t> is a substance's ability to deform under </a:t>
            </a:r>
            <a:r>
              <a:rPr lang="en-US" sz="2800" dirty="0" smtClean="0">
                <a:solidFill>
                  <a:srgbClr val="FF0000"/>
                </a:solidFill>
              </a:rPr>
              <a:t>pressure. If</a:t>
            </a:r>
            <a:r>
              <a:rPr lang="en-US" sz="2800" dirty="0">
                <a:solidFill>
                  <a:srgbClr val="FF0000"/>
                </a:solidFill>
              </a:rPr>
              <a:t> </a:t>
            </a:r>
            <a:r>
              <a:rPr lang="en-US" sz="2800" b="1" dirty="0">
                <a:solidFill>
                  <a:srgbClr val="FF0000"/>
                </a:solidFill>
              </a:rPr>
              <a:t>malleable</a:t>
            </a:r>
            <a:r>
              <a:rPr lang="en-US" sz="2800" dirty="0">
                <a:solidFill>
                  <a:srgbClr val="FF0000"/>
                </a:solidFill>
              </a:rPr>
              <a:t>, a material may be flattened into thin sheets by hammering or </a:t>
            </a:r>
            <a:r>
              <a:rPr lang="en-US" sz="2800" dirty="0" smtClean="0">
                <a:solidFill>
                  <a:srgbClr val="FF0000"/>
                </a:solidFill>
              </a:rPr>
              <a:t>rolling</a:t>
            </a:r>
            <a:endParaRPr lang="en-US" sz="2800" dirty="0">
              <a:solidFill>
                <a:srgbClr val="FF0000"/>
              </a:solidFill>
            </a:endParaRPr>
          </a:p>
          <a:p>
            <a:pPr marL="354965" marR="5080" indent="-342900" algn="just">
              <a:lnSpc>
                <a:spcPct val="100000"/>
              </a:lnSpc>
              <a:buClr>
                <a:srgbClr val="F7CC2E"/>
              </a:buClr>
              <a:buSzPct val="69642"/>
              <a:buFont typeface="Wingdings"/>
              <a:buChar char=""/>
              <a:tabLst>
                <a:tab pos="354965" algn="l"/>
                <a:tab pos="355600" algn="l"/>
                <a:tab pos="1544320" algn="l"/>
                <a:tab pos="3033395" algn="l"/>
                <a:tab pos="3772535" algn="l"/>
                <a:tab pos="4353560" algn="l"/>
                <a:tab pos="5728335" algn="l"/>
                <a:tab pos="6237605" algn="l"/>
                <a:tab pos="6760209" algn="l"/>
              </a:tabLst>
            </a:pPr>
            <a:r>
              <a:rPr sz="2800" spc="-5" dirty="0" smtClean="0">
                <a:solidFill>
                  <a:srgbClr val="FF0000"/>
                </a:solidFill>
                <a:latin typeface="Cambria"/>
                <a:cs typeface="Cambria"/>
              </a:rPr>
              <a:t>Gold</a:t>
            </a:r>
            <a:r>
              <a:rPr sz="2800" spc="-5" dirty="0">
                <a:solidFill>
                  <a:srgbClr val="FF0000"/>
                </a:solidFill>
                <a:latin typeface="Cambria"/>
                <a:cs typeface="Cambria"/>
              </a:rPr>
              <a:t>, silver, copper, </a:t>
            </a:r>
            <a:r>
              <a:rPr sz="2800" spc="-10" dirty="0">
                <a:solidFill>
                  <a:srgbClr val="FF0000"/>
                </a:solidFill>
                <a:latin typeface="Cambria"/>
                <a:cs typeface="Cambria"/>
              </a:rPr>
              <a:t>aluminum, </a:t>
            </a:r>
            <a:r>
              <a:rPr sz="2800" spc="-5" dirty="0">
                <a:solidFill>
                  <a:srgbClr val="FF0000"/>
                </a:solidFill>
                <a:latin typeface="Cambria"/>
                <a:cs typeface="Cambria"/>
              </a:rPr>
              <a:t>Tin, Lead steel  etc.</a:t>
            </a:r>
            <a:endParaRPr sz="2800" dirty="0">
              <a:solidFill>
                <a:srgbClr val="FF0000"/>
              </a:solidFill>
              <a:latin typeface="Cambria"/>
              <a:cs typeface="Cambri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3130295" y="1894332"/>
            <a:ext cx="626364"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5" name="object 5"/>
          <p:cNvSpPr/>
          <p:nvPr/>
        </p:nvSpPr>
        <p:spPr>
          <a:xfrm>
            <a:off x="1248155" y="2479548"/>
            <a:ext cx="626363" cy="902208"/>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6" name="object 6"/>
          <p:cNvSpPr txBox="1"/>
          <p:nvPr/>
        </p:nvSpPr>
        <p:spPr>
          <a:xfrm>
            <a:off x="913384" y="1632540"/>
            <a:ext cx="7386320" cy="2596224"/>
          </a:xfrm>
          <a:prstGeom prst="rect">
            <a:avLst/>
          </a:prstGeom>
        </p:spPr>
        <p:txBody>
          <a:bodyPr vert="horz" wrap="square" lIns="0" tIns="13335" rIns="0" bIns="0" rtlCol="0">
            <a:spAutoFit/>
          </a:bodyPr>
          <a:lstStyle/>
          <a:p>
            <a:pPr marL="354965" indent="-342900">
              <a:lnSpc>
                <a:spcPct val="100000"/>
              </a:lnSpc>
              <a:spcBef>
                <a:spcPts val="105"/>
              </a:spcBef>
              <a:buClr>
                <a:srgbClr val="F7CC2E"/>
              </a:buClr>
              <a:buSzPct val="70312"/>
              <a:buFont typeface="Wingdings"/>
              <a:buChar char=""/>
              <a:tabLst>
                <a:tab pos="354965" algn="l"/>
                <a:tab pos="355600" algn="l"/>
              </a:tabLst>
            </a:pPr>
            <a:r>
              <a:rPr sz="3200" spc="-5" dirty="0">
                <a:solidFill>
                  <a:srgbClr val="FF0000"/>
                </a:solidFill>
                <a:latin typeface="Cambria"/>
                <a:cs typeface="Cambria"/>
              </a:rPr>
              <a:t>Toughness</a:t>
            </a:r>
            <a:endParaRPr sz="3200" dirty="0">
              <a:solidFill>
                <a:srgbClr val="FF0000"/>
              </a:solidFill>
              <a:latin typeface="Cambria"/>
              <a:cs typeface="Cambria"/>
            </a:endParaRPr>
          </a:p>
          <a:p>
            <a:pPr>
              <a:lnSpc>
                <a:spcPct val="100000"/>
              </a:lnSpc>
              <a:spcBef>
                <a:spcPts val="5"/>
              </a:spcBef>
              <a:buChar char=""/>
            </a:pPr>
            <a:endParaRPr sz="4600" dirty="0">
              <a:solidFill>
                <a:srgbClr val="FF0000"/>
              </a:solidFill>
              <a:latin typeface="Times New Roman"/>
              <a:cs typeface="Times New Roman"/>
            </a:endParaRPr>
          </a:p>
          <a:p>
            <a:pPr marL="354965" marR="5080" indent="-342900">
              <a:lnSpc>
                <a:spcPct val="100000"/>
              </a:lnSpc>
              <a:buClr>
                <a:srgbClr val="F7CC2E"/>
              </a:buClr>
              <a:buSzPct val="69642"/>
              <a:buFont typeface="Wingdings"/>
              <a:buChar char=""/>
              <a:tabLst>
                <a:tab pos="354965" algn="l"/>
                <a:tab pos="355600" algn="l"/>
              </a:tabLst>
            </a:pPr>
            <a:r>
              <a:rPr sz="2800" spc="-5" dirty="0">
                <a:solidFill>
                  <a:srgbClr val="FF0000"/>
                </a:solidFill>
                <a:latin typeface="Cambria"/>
                <a:cs typeface="Cambria"/>
              </a:rPr>
              <a:t>Capacity of a material to absorb energy before  rupture is called</a:t>
            </a:r>
            <a:r>
              <a:rPr sz="2800" spc="5" dirty="0">
                <a:solidFill>
                  <a:srgbClr val="FF0000"/>
                </a:solidFill>
                <a:latin typeface="Cambria"/>
                <a:cs typeface="Cambria"/>
              </a:rPr>
              <a:t> </a:t>
            </a:r>
            <a:r>
              <a:rPr sz="2800" spc="-5" dirty="0">
                <a:solidFill>
                  <a:srgbClr val="FF0000"/>
                </a:solidFill>
                <a:latin typeface="Cambria"/>
                <a:cs typeface="Cambria"/>
              </a:rPr>
              <a:t>toughness.</a:t>
            </a:r>
            <a:endParaRPr sz="2800" dirty="0">
              <a:solidFill>
                <a:srgbClr val="FF0000"/>
              </a:solidFill>
              <a:latin typeface="Cambria"/>
              <a:cs typeface="Cambria"/>
            </a:endParaRPr>
          </a:p>
          <a:p>
            <a:pPr marL="354965" indent="-342900">
              <a:lnSpc>
                <a:spcPct val="100000"/>
              </a:lnSpc>
              <a:spcBef>
                <a:spcPts val="675"/>
              </a:spcBef>
              <a:buClr>
                <a:srgbClr val="F7CC2E"/>
              </a:buClr>
              <a:buSzPct val="69642"/>
              <a:buFont typeface="Wingdings"/>
              <a:buChar char=""/>
              <a:tabLst>
                <a:tab pos="354965" algn="l"/>
                <a:tab pos="355600" algn="l"/>
              </a:tabLst>
            </a:pPr>
            <a:r>
              <a:rPr sz="2800" spc="-10" dirty="0">
                <a:solidFill>
                  <a:srgbClr val="FF0000"/>
                </a:solidFill>
                <a:latin typeface="Cambria"/>
                <a:cs typeface="Cambria"/>
              </a:rPr>
              <a:t>Mild </a:t>
            </a:r>
            <a:r>
              <a:rPr sz="2800" spc="-5" dirty="0">
                <a:solidFill>
                  <a:srgbClr val="FF0000"/>
                </a:solidFill>
                <a:latin typeface="Cambria"/>
                <a:cs typeface="Cambria"/>
              </a:rPr>
              <a:t>steel, wrought iron,</a:t>
            </a:r>
            <a:r>
              <a:rPr sz="2800" spc="50" dirty="0">
                <a:solidFill>
                  <a:srgbClr val="FF0000"/>
                </a:solidFill>
                <a:latin typeface="Cambria"/>
                <a:cs typeface="Cambria"/>
              </a:rPr>
              <a:t> </a:t>
            </a:r>
            <a:r>
              <a:rPr sz="2800" spc="-5" dirty="0">
                <a:solidFill>
                  <a:srgbClr val="FF0000"/>
                </a:solidFill>
                <a:latin typeface="Cambria"/>
                <a:cs typeface="Cambria"/>
              </a:rPr>
              <a:t>etc.</a:t>
            </a:r>
            <a:endParaRPr sz="2800" dirty="0">
              <a:solidFill>
                <a:srgbClr val="FF0000"/>
              </a:solidFill>
              <a:latin typeface="Cambria"/>
              <a:cs typeface="Cambria"/>
            </a:endParaRPr>
          </a:p>
        </p:txBody>
      </p:sp>
      <p:sp>
        <p:nvSpPr>
          <p:cNvPr id="8" name="object 8"/>
          <p:cNvSpPr/>
          <p:nvPr/>
        </p:nvSpPr>
        <p:spPr>
          <a:xfrm>
            <a:off x="8436864" y="6251447"/>
            <a:ext cx="216407" cy="291084"/>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2133600"/>
            <a:ext cx="7086600" cy="3231654"/>
          </a:xfrm>
          <a:prstGeom prst="rect">
            <a:avLst/>
          </a:prstGeom>
        </p:spPr>
        <p:txBody>
          <a:bodyPr wrap="square">
            <a:spAutoFit/>
          </a:bodyPr>
          <a:lstStyle/>
          <a:p>
            <a:pPr marL="457200" indent="-457200">
              <a:buFont typeface="Wingdings" panose="05000000000000000000" pitchFamily="2" charset="2"/>
              <a:buChar char="§"/>
            </a:pPr>
            <a:r>
              <a:rPr lang="en-US" sz="2800" b="1" dirty="0">
                <a:solidFill>
                  <a:srgbClr val="FF0000"/>
                </a:solidFill>
                <a:latin typeface="arial" panose="020B0604020202020204" pitchFamily="34" charset="0"/>
              </a:rPr>
              <a:t>Hardness</a:t>
            </a:r>
          </a:p>
          <a:p>
            <a:pPr marL="285750" indent="-285750">
              <a:buFont typeface="Wingdings" panose="05000000000000000000" pitchFamily="2" charset="2"/>
              <a:buChar char="§"/>
            </a:pPr>
            <a:endParaRPr lang="en-US" b="1" dirty="0" smtClean="0">
              <a:solidFill>
                <a:srgbClr val="FF0000"/>
              </a:solidFill>
              <a:latin typeface="arial" panose="020B0604020202020204" pitchFamily="34" charset="0"/>
            </a:endParaRPr>
          </a:p>
          <a:p>
            <a:pPr marL="457200" indent="-457200" algn="just">
              <a:buFont typeface="Wingdings" panose="05000000000000000000" pitchFamily="2" charset="2"/>
              <a:buChar char="§"/>
            </a:pPr>
            <a:r>
              <a:rPr lang="en-US" sz="2800" dirty="0" smtClean="0">
                <a:solidFill>
                  <a:srgbClr val="FF0000"/>
                </a:solidFill>
                <a:latin typeface="Cambria" panose="02040503050406030204" pitchFamily="18" charset="0"/>
                <a:ea typeface="Cambria" panose="02040503050406030204" pitchFamily="18" charset="0"/>
              </a:rPr>
              <a:t>Hardness</a:t>
            </a:r>
            <a:r>
              <a:rPr lang="en-US" sz="2800" dirty="0">
                <a:solidFill>
                  <a:srgbClr val="FF0000"/>
                </a:solidFill>
                <a:latin typeface="Cambria" panose="02040503050406030204" pitchFamily="18" charset="0"/>
                <a:ea typeface="Cambria" panose="02040503050406030204" pitchFamily="18" charset="0"/>
              </a:rPr>
              <a:t> refers to the property of a material to resist pressing-in or scratch of a sharp object</a:t>
            </a:r>
            <a:r>
              <a:rPr lang="en-US" sz="2800" dirty="0" smtClean="0">
                <a:solidFill>
                  <a:srgbClr val="FF0000"/>
                </a:solidFill>
                <a:latin typeface="Cambria" panose="02040503050406030204" pitchFamily="18" charset="0"/>
                <a:ea typeface="Cambria" panose="02040503050406030204" pitchFamily="18" charset="0"/>
              </a:rPr>
              <a:t>.</a:t>
            </a:r>
          </a:p>
          <a:p>
            <a:pPr marL="457200" indent="-457200" algn="just">
              <a:buFont typeface="Wingdings" panose="05000000000000000000" pitchFamily="2" charset="2"/>
              <a:buChar char="§"/>
            </a:pPr>
            <a:endParaRPr lang="en-US" sz="2800" dirty="0" smtClean="0">
              <a:solidFill>
                <a:srgbClr val="FF0000"/>
              </a:solidFill>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
            </a:pPr>
            <a:r>
              <a:rPr lang="en-US" sz="2800" spc="-5" dirty="0">
                <a:solidFill>
                  <a:srgbClr val="FF0000"/>
                </a:solidFill>
                <a:latin typeface="Cambria" panose="02040503050406030204" pitchFamily="18" charset="0"/>
                <a:ea typeface="Cambria" panose="02040503050406030204" pitchFamily="18" charset="0"/>
                <a:cs typeface="Cambria"/>
              </a:rPr>
              <a:t>C.I is hardest</a:t>
            </a:r>
            <a:r>
              <a:rPr lang="en-US" sz="2800" spc="-55" dirty="0">
                <a:solidFill>
                  <a:srgbClr val="FF0000"/>
                </a:solidFill>
                <a:latin typeface="Cambria" panose="02040503050406030204" pitchFamily="18" charset="0"/>
                <a:ea typeface="Cambria" panose="02040503050406030204" pitchFamily="18" charset="0"/>
                <a:cs typeface="Cambria"/>
              </a:rPr>
              <a:t> </a:t>
            </a:r>
            <a:r>
              <a:rPr lang="en-US" sz="2800" spc="-5" dirty="0">
                <a:solidFill>
                  <a:srgbClr val="FF0000"/>
                </a:solidFill>
                <a:latin typeface="Cambria" panose="02040503050406030204" pitchFamily="18" charset="0"/>
                <a:ea typeface="Cambria" panose="02040503050406030204" pitchFamily="18" charset="0"/>
                <a:cs typeface="Cambria"/>
              </a:rPr>
              <a:t>material</a:t>
            </a:r>
            <a:endParaRPr lang="en-US" sz="2800" dirty="0">
              <a:solidFill>
                <a:srgbClr val="FF0000"/>
              </a:solidFill>
              <a:latin typeface="Cambria" panose="02040503050406030204" pitchFamily="18" charset="0"/>
              <a:ea typeface="Cambria" panose="02040503050406030204" pitchFamily="18" charset="0"/>
              <a:cs typeface="Cambria"/>
            </a:endParaRPr>
          </a:p>
          <a:p>
            <a:pPr marL="285750" indent="-285750">
              <a:buFont typeface="Wingdings" panose="05000000000000000000" pitchFamily="2" charset="2"/>
              <a:buChar char="§"/>
            </a:pPr>
            <a:endParaRPr lang="en-US" dirty="0">
              <a:solidFill>
                <a:srgbClr val="FF0000"/>
              </a:solidFill>
            </a:endParaRPr>
          </a:p>
        </p:txBody>
      </p:sp>
    </p:spTree>
    <p:extLst>
      <p:ext uri="{BB962C8B-B14F-4D97-AF65-F5344CB8AC3E}">
        <p14:creationId xmlns:p14="http://schemas.microsoft.com/office/powerpoint/2010/main" val="1538221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92124" y="2078735"/>
            <a:ext cx="577595" cy="598932"/>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3" name="object 3"/>
          <p:cNvSpPr/>
          <p:nvPr/>
        </p:nvSpPr>
        <p:spPr>
          <a:xfrm>
            <a:off x="1248155" y="1894332"/>
            <a:ext cx="2010156" cy="902208"/>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4" name="object 4"/>
          <p:cNvSpPr/>
          <p:nvPr/>
        </p:nvSpPr>
        <p:spPr>
          <a:xfrm>
            <a:off x="2721864" y="1894332"/>
            <a:ext cx="626363"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5" name="object 5"/>
          <p:cNvSpPr txBox="1"/>
          <p:nvPr/>
        </p:nvSpPr>
        <p:spPr>
          <a:xfrm>
            <a:off x="1145844" y="2002358"/>
            <a:ext cx="7387590" cy="1998624"/>
          </a:xfrm>
          <a:prstGeom prst="rect">
            <a:avLst/>
          </a:prstGeom>
        </p:spPr>
        <p:txBody>
          <a:bodyPr vert="horz" wrap="square" lIns="0" tIns="13335" rIns="0" bIns="0" rtlCol="0">
            <a:spAutoFit/>
          </a:bodyPr>
          <a:lstStyle/>
          <a:p>
            <a:pPr marL="354965" indent="-342900">
              <a:lnSpc>
                <a:spcPct val="100000"/>
              </a:lnSpc>
              <a:spcBef>
                <a:spcPts val="105"/>
              </a:spcBef>
              <a:buClr>
                <a:srgbClr val="F7CC2E"/>
              </a:buClr>
              <a:buSzPct val="70312"/>
              <a:buFont typeface="Wingdings"/>
              <a:buChar char=""/>
              <a:tabLst>
                <a:tab pos="354965" algn="l"/>
                <a:tab pos="355600" algn="l"/>
              </a:tabLst>
            </a:pPr>
            <a:r>
              <a:rPr sz="3200" dirty="0">
                <a:solidFill>
                  <a:srgbClr val="FF0000"/>
                </a:solidFill>
                <a:latin typeface="Cambria"/>
                <a:cs typeface="Cambria"/>
              </a:rPr>
              <a:t>Stiffness</a:t>
            </a:r>
            <a:endParaRPr sz="3200">
              <a:solidFill>
                <a:srgbClr val="FF0000"/>
              </a:solidFill>
              <a:latin typeface="Cambria"/>
              <a:cs typeface="Cambria"/>
            </a:endParaRPr>
          </a:p>
          <a:p>
            <a:pPr>
              <a:lnSpc>
                <a:spcPct val="100000"/>
              </a:lnSpc>
              <a:spcBef>
                <a:spcPts val="5"/>
              </a:spcBef>
              <a:buChar char=""/>
            </a:pPr>
            <a:endParaRPr sz="4100">
              <a:solidFill>
                <a:srgbClr val="FF0000"/>
              </a:solidFill>
              <a:latin typeface="Times New Roman"/>
              <a:cs typeface="Times New Roman"/>
            </a:endParaRPr>
          </a:p>
          <a:p>
            <a:pPr marL="354965" marR="5080" indent="-342900">
              <a:lnSpc>
                <a:spcPct val="100000"/>
              </a:lnSpc>
              <a:buClr>
                <a:srgbClr val="F7CC2E"/>
              </a:buClr>
              <a:buSzPct val="69642"/>
              <a:buFont typeface="Wingdings"/>
              <a:buChar char=""/>
              <a:tabLst>
                <a:tab pos="354965" algn="l"/>
                <a:tab pos="355600" algn="l"/>
                <a:tab pos="1363980" algn="l"/>
                <a:tab pos="2846070" algn="l"/>
                <a:tab pos="3307715" algn="l"/>
                <a:tab pos="4719320" algn="l"/>
                <a:tab pos="5485765" algn="l"/>
              </a:tabLst>
            </a:pPr>
            <a:r>
              <a:rPr sz="2800" spc="-5" dirty="0">
                <a:solidFill>
                  <a:srgbClr val="FF0000"/>
                </a:solidFill>
                <a:latin typeface="Cambria"/>
                <a:cs typeface="Cambria"/>
              </a:rPr>
              <a:t>Force	r</a:t>
            </a:r>
            <a:r>
              <a:rPr sz="2800" dirty="0">
                <a:solidFill>
                  <a:srgbClr val="FF0000"/>
                </a:solidFill>
                <a:latin typeface="Cambria"/>
                <a:cs typeface="Cambria"/>
              </a:rPr>
              <a:t>e</a:t>
            </a:r>
            <a:r>
              <a:rPr sz="2800" spc="-5" dirty="0">
                <a:solidFill>
                  <a:srgbClr val="FF0000"/>
                </a:solidFill>
                <a:latin typeface="Cambria"/>
                <a:cs typeface="Cambria"/>
              </a:rPr>
              <a:t>q</a:t>
            </a:r>
            <a:r>
              <a:rPr sz="2800" dirty="0">
                <a:solidFill>
                  <a:srgbClr val="FF0000"/>
                </a:solidFill>
                <a:latin typeface="Cambria"/>
                <a:cs typeface="Cambria"/>
              </a:rPr>
              <a:t>u</a:t>
            </a:r>
            <a:r>
              <a:rPr sz="2800" spc="-5" dirty="0">
                <a:solidFill>
                  <a:srgbClr val="FF0000"/>
                </a:solidFill>
                <a:latin typeface="Cambria"/>
                <a:cs typeface="Cambria"/>
              </a:rPr>
              <a:t>ired</a:t>
            </a:r>
            <a:r>
              <a:rPr sz="2800" dirty="0">
                <a:solidFill>
                  <a:srgbClr val="FF0000"/>
                </a:solidFill>
                <a:latin typeface="Cambria"/>
                <a:cs typeface="Cambria"/>
              </a:rPr>
              <a:t>	</a:t>
            </a:r>
            <a:r>
              <a:rPr sz="2800" spc="-5" dirty="0">
                <a:solidFill>
                  <a:srgbClr val="FF0000"/>
                </a:solidFill>
                <a:latin typeface="Cambria"/>
                <a:cs typeface="Cambria"/>
              </a:rPr>
              <a:t>to</a:t>
            </a:r>
            <a:r>
              <a:rPr sz="2800" dirty="0">
                <a:solidFill>
                  <a:srgbClr val="FF0000"/>
                </a:solidFill>
                <a:latin typeface="Cambria"/>
                <a:cs typeface="Cambria"/>
              </a:rPr>
              <a:t>	</a:t>
            </a:r>
            <a:r>
              <a:rPr sz="2800" spc="-10" dirty="0">
                <a:solidFill>
                  <a:srgbClr val="FF0000"/>
                </a:solidFill>
                <a:latin typeface="Cambria"/>
                <a:cs typeface="Cambria"/>
              </a:rPr>
              <a:t>produc</a:t>
            </a:r>
            <a:r>
              <a:rPr sz="2800" spc="-5" dirty="0">
                <a:solidFill>
                  <a:srgbClr val="FF0000"/>
                </a:solidFill>
                <a:latin typeface="Cambria"/>
                <a:cs typeface="Cambria"/>
              </a:rPr>
              <a:t>e</a:t>
            </a:r>
            <a:r>
              <a:rPr sz="2800" dirty="0">
                <a:solidFill>
                  <a:srgbClr val="FF0000"/>
                </a:solidFill>
                <a:latin typeface="Cambria"/>
                <a:cs typeface="Cambria"/>
              </a:rPr>
              <a:t>	</a:t>
            </a:r>
            <a:r>
              <a:rPr sz="2800" spc="-10" dirty="0">
                <a:solidFill>
                  <a:srgbClr val="FF0000"/>
                </a:solidFill>
                <a:latin typeface="Cambria"/>
                <a:cs typeface="Cambria"/>
              </a:rPr>
              <a:t>uni</a:t>
            </a:r>
            <a:r>
              <a:rPr sz="2800" spc="-5" dirty="0">
                <a:solidFill>
                  <a:srgbClr val="FF0000"/>
                </a:solidFill>
                <a:latin typeface="Cambria"/>
                <a:cs typeface="Cambria"/>
              </a:rPr>
              <a:t>t</a:t>
            </a:r>
            <a:r>
              <a:rPr sz="2800" dirty="0">
                <a:solidFill>
                  <a:srgbClr val="FF0000"/>
                </a:solidFill>
                <a:latin typeface="Cambria"/>
                <a:cs typeface="Cambria"/>
              </a:rPr>
              <a:t>	</a:t>
            </a:r>
            <a:r>
              <a:rPr sz="2800" spc="-5" dirty="0">
                <a:solidFill>
                  <a:srgbClr val="FF0000"/>
                </a:solidFill>
                <a:latin typeface="Cambria"/>
                <a:cs typeface="Cambria"/>
              </a:rPr>
              <a:t>defo</a:t>
            </a:r>
            <a:r>
              <a:rPr sz="2800" spc="-15" dirty="0">
                <a:solidFill>
                  <a:srgbClr val="FF0000"/>
                </a:solidFill>
                <a:latin typeface="Cambria"/>
                <a:cs typeface="Cambria"/>
              </a:rPr>
              <a:t>r</a:t>
            </a:r>
            <a:r>
              <a:rPr sz="2800" spc="-10" dirty="0">
                <a:solidFill>
                  <a:srgbClr val="FF0000"/>
                </a:solidFill>
                <a:latin typeface="Cambria"/>
                <a:cs typeface="Cambria"/>
              </a:rPr>
              <a:t>mat</a:t>
            </a:r>
            <a:r>
              <a:rPr sz="2800" dirty="0">
                <a:solidFill>
                  <a:srgbClr val="FF0000"/>
                </a:solidFill>
                <a:latin typeface="Cambria"/>
                <a:cs typeface="Cambria"/>
              </a:rPr>
              <a:t>i</a:t>
            </a:r>
            <a:r>
              <a:rPr sz="2800" spc="-5" dirty="0">
                <a:solidFill>
                  <a:srgbClr val="FF0000"/>
                </a:solidFill>
                <a:latin typeface="Cambria"/>
                <a:cs typeface="Cambria"/>
              </a:rPr>
              <a:t>on  in a </a:t>
            </a:r>
            <a:r>
              <a:rPr sz="2800" spc="-10" dirty="0">
                <a:solidFill>
                  <a:srgbClr val="FF0000"/>
                </a:solidFill>
                <a:latin typeface="Cambria"/>
                <a:cs typeface="Cambria"/>
              </a:rPr>
              <a:t>material </a:t>
            </a:r>
            <a:r>
              <a:rPr sz="2800" spc="-5" dirty="0">
                <a:solidFill>
                  <a:srgbClr val="FF0000"/>
                </a:solidFill>
                <a:latin typeface="Cambria"/>
                <a:cs typeface="Cambria"/>
              </a:rPr>
              <a:t>is called</a:t>
            </a:r>
            <a:r>
              <a:rPr sz="2800" spc="-25" dirty="0">
                <a:solidFill>
                  <a:srgbClr val="FF0000"/>
                </a:solidFill>
                <a:latin typeface="Cambria"/>
                <a:cs typeface="Cambria"/>
              </a:rPr>
              <a:t> </a:t>
            </a:r>
            <a:r>
              <a:rPr sz="2800" spc="-5" dirty="0">
                <a:solidFill>
                  <a:srgbClr val="FF0000"/>
                </a:solidFill>
                <a:latin typeface="Cambria"/>
                <a:cs typeface="Cambria"/>
              </a:rPr>
              <a:t>stiffness.</a:t>
            </a:r>
            <a:endParaRPr sz="2800">
              <a:solidFill>
                <a:srgbClr val="FF0000"/>
              </a:solidFill>
              <a:latin typeface="Cambria"/>
              <a:cs typeface="Cambri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92124" y="2078735"/>
            <a:ext cx="577595" cy="598932"/>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3" name="object 3"/>
          <p:cNvSpPr/>
          <p:nvPr/>
        </p:nvSpPr>
        <p:spPr>
          <a:xfrm>
            <a:off x="1248155" y="1894332"/>
            <a:ext cx="1556004" cy="902208"/>
          </a:xfrm>
          <a:prstGeom prst="rect">
            <a:avLst/>
          </a:prstGeom>
          <a:blipFill>
            <a:blip r:embed="rId3" cstate="print"/>
            <a:stretch>
              <a:fillRect/>
            </a:stretch>
          </a:blipFill>
        </p:spPr>
        <p:txBody>
          <a:bodyPr wrap="square" lIns="0" tIns="0" rIns="0" bIns="0" rtlCol="0"/>
          <a:lstStyle/>
          <a:p>
            <a:endParaRPr>
              <a:solidFill>
                <a:srgbClr val="FF0000"/>
              </a:solidFill>
            </a:endParaRPr>
          </a:p>
        </p:txBody>
      </p:sp>
      <p:sp>
        <p:nvSpPr>
          <p:cNvPr id="4" name="object 4"/>
          <p:cNvSpPr/>
          <p:nvPr/>
        </p:nvSpPr>
        <p:spPr>
          <a:xfrm>
            <a:off x="2267711" y="1894332"/>
            <a:ext cx="626363"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5" name="object 5"/>
          <p:cNvSpPr/>
          <p:nvPr/>
        </p:nvSpPr>
        <p:spPr>
          <a:xfrm>
            <a:off x="1248155" y="2479548"/>
            <a:ext cx="626363" cy="902208"/>
          </a:xfrm>
          <a:prstGeom prst="rect">
            <a:avLst/>
          </a:prstGeom>
          <a:blipFill>
            <a:blip r:embed="rId4" cstate="print"/>
            <a:stretch>
              <a:fillRect/>
            </a:stretch>
          </a:blipFill>
        </p:spPr>
        <p:txBody>
          <a:bodyPr wrap="square" lIns="0" tIns="0" rIns="0" bIns="0" rtlCol="0"/>
          <a:lstStyle/>
          <a:p>
            <a:endParaRPr>
              <a:solidFill>
                <a:srgbClr val="FF0000"/>
              </a:solidFill>
            </a:endParaRPr>
          </a:p>
        </p:txBody>
      </p:sp>
      <p:sp>
        <p:nvSpPr>
          <p:cNvPr id="6" name="object 6"/>
          <p:cNvSpPr txBox="1"/>
          <p:nvPr/>
        </p:nvSpPr>
        <p:spPr>
          <a:xfrm>
            <a:off x="1145844" y="2002358"/>
            <a:ext cx="7385684" cy="2075568"/>
          </a:xfrm>
          <a:prstGeom prst="rect">
            <a:avLst/>
          </a:prstGeom>
        </p:spPr>
        <p:txBody>
          <a:bodyPr vert="horz" wrap="square" lIns="0" tIns="13335" rIns="0" bIns="0" rtlCol="0">
            <a:spAutoFit/>
          </a:bodyPr>
          <a:lstStyle/>
          <a:p>
            <a:pPr marL="354965" indent="-342900">
              <a:lnSpc>
                <a:spcPct val="100000"/>
              </a:lnSpc>
              <a:spcBef>
                <a:spcPts val="105"/>
              </a:spcBef>
              <a:buClr>
                <a:srgbClr val="F7CC2E"/>
              </a:buClr>
              <a:buSzPct val="70312"/>
              <a:buFont typeface="Wingdings"/>
              <a:buChar char=""/>
              <a:tabLst>
                <a:tab pos="354965" algn="l"/>
                <a:tab pos="355600" algn="l"/>
              </a:tabLst>
            </a:pPr>
            <a:r>
              <a:rPr sz="3200" dirty="0">
                <a:solidFill>
                  <a:srgbClr val="FF0000"/>
                </a:solidFill>
                <a:latin typeface="Cambria"/>
                <a:cs typeface="Cambria"/>
              </a:rPr>
              <a:t>Creep</a:t>
            </a:r>
          </a:p>
          <a:p>
            <a:pPr>
              <a:lnSpc>
                <a:spcPct val="100000"/>
              </a:lnSpc>
              <a:spcBef>
                <a:spcPts val="5"/>
              </a:spcBef>
              <a:buChar char=""/>
            </a:pPr>
            <a:endParaRPr sz="4600" dirty="0">
              <a:solidFill>
                <a:srgbClr val="FF0000"/>
              </a:solidFill>
              <a:latin typeface="Times New Roman"/>
              <a:cs typeface="Times New Roman"/>
            </a:endParaRPr>
          </a:p>
          <a:p>
            <a:pPr marL="354965" marR="5080" indent="-342900">
              <a:lnSpc>
                <a:spcPct val="100000"/>
              </a:lnSpc>
              <a:buClr>
                <a:srgbClr val="F7CC2E"/>
              </a:buClr>
              <a:buSzPct val="69642"/>
              <a:buFont typeface="Wingdings"/>
              <a:buChar char=""/>
              <a:tabLst>
                <a:tab pos="354965" algn="l"/>
                <a:tab pos="355600" algn="l"/>
              </a:tabLst>
            </a:pPr>
            <a:r>
              <a:rPr lang="en-US" sz="2800" spc="-5" dirty="0" smtClean="0">
                <a:solidFill>
                  <a:srgbClr val="FF0000"/>
                </a:solidFill>
                <a:latin typeface="Cambria"/>
                <a:cs typeface="Cambria"/>
              </a:rPr>
              <a:t>Permanent </a:t>
            </a:r>
            <a:r>
              <a:rPr sz="2800" spc="-5" dirty="0" smtClean="0">
                <a:solidFill>
                  <a:srgbClr val="FF0000"/>
                </a:solidFill>
                <a:latin typeface="Cambria"/>
                <a:cs typeface="Cambria"/>
              </a:rPr>
              <a:t> </a:t>
            </a:r>
            <a:r>
              <a:rPr sz="2800" spc="-5" dirty="0">
                <a:solidFill>
                  <a:srgbClr val="FF0000"/>
                </a:solidFill>
                <a:latin typeface="Cambria"/>
                <a:cs typeface="Cambria"/>
              </a:rPr>
              <a:t>deformation </a:t>
            </a:r>
            <a:r>
              <a:rPr lang="en-US" sz="2800" spc="-5" dirty="0" smtClean="0">
                <a:solidFill>
                  <a:srgbClr val="FF0000"/>
                </a:solidFill>
                <a:latin typeface="Cambria"/>
                <a:cs typeface="Cambria"/>
              </a:rPr>
              <a:t>of material </a:t>
            </a:r>
            <a:r>
              <a:rPr sz="2800" spc="-5" dirty="0" smtClean="0">
                <a:solidFill>
                  <a:srgbClr val="FF0000"/>
                </a:solidFill>
                <a:latin typeface="Cambria"/>
                <a:cs typeface="Cambria"/>
              </a:rPr>
              <a:t>due </a:t>
            </a:r>
            <a:r>
              <a:rPr sz="2800" spc="-5" dirty="0">
                <a:solidFill>
                  <a:srgbClr val="FF0000"/>
                </a:solidFill>
                <a:latin typeface="Cambria"/>
                <a:cs typeface="Cambria"/>
              </a:rPr>
              <a:t>to sustained </a:t>
            </a:r>
            <a:r>
              <a:rPr sz="2800" spc="-10" dirty="0">
                <a:solidFill>
                  <a:srgbClr val="FF0000"/>
                </a:solidFill>
                <a:latin typeface="Cambria"/>
                <a:cs typeface="Cambria"/>
              </a:rPr>
              <a:t>load </a:t>
            </a:r>
            <a:r>
              <a:rPr sz="2800" spc="-5" dirty="0">
                <a:solidFill>
                  <a:srgbClr val="FF0000"/>
                </a:solidFill>
                <a:latin typeface="Cambria"/>
                <a:cs typeface="Cambria"/>
              </a:rPr>
              <a:t>is  </a:t>
            </a:r>
            <a:r>
              <a:rPr sz="2800" spc="-10" dirty="0" smtClean="0">
                <a:solidFill>
                  <a:srgbClr val="FF0000"/>
                </a:solidFill>
                <a:latin typeface="Cambria"/>
                <a:cs typeface="Cambria"/>
              </a:rPr>
              <a:t>known</a:t>
            </a:r>
            <a:r>
              <a:rPr lang="en-US" sz="2800" spc="-10" dirty="0" smtClean="0">
                <a:solidFill>
                  <a:srgbClr val="FF0000"/>
                </a:solidFill>
                <a:latin typeface="Cambria"/>
                <a:cs typeface="Cambria"/>
              </a:rPr>
              <a:t> as</a:t>
            </a:r>
            <a:r>
              <a:rPr sz="2800" spc="-10" dirty="0" smtClean="0">
                <a:solidFill>
                  <a:srgbClr val="FF0000"/>
                </a:solidFill>
                <a:latin typeface="Cambria"/>
                <a:cs typeface="Cambria"/>
              </a:rPr>
              <a:t> </a:t>
            </a:r>
            <a:r>
              <a:rPr sz="2800" spc="-5" dirty="0">
                <a:solidFill>
                  <a:srgbClr val="FF0000"/>
                </a:solidFill>
                <a:latin typeface="Cambria"/>
                <a:cs typeface="Cambria"/>
              </a:rPr>
              <a:t>creep.</a:t>
            </a:r>
            <a:endParaRPr sz="2800" dirty="0">
              <a:solidFill>
                <a:srgbClr val="FF0000"/>
              </a:solidFill>
              <a:latin typeface="Cambria"/>
              <a:cs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075" y="671271"/>
            <a:ext cx="7381849" cy="1231106"/>
          </a:xfrm>
        </p:spPr>
        <p:txBody>
          <a:bodyPr/>
          <a:lstStyle/>
          <a:p>
            <a:pPr algn="ctr"/>
            <a:r>
              <a:rPr lang="en-US" b="1" dirty="0">
                <a:solidFill>
                  <a:srgbClr val="FF0000"/>
                </a:solidFill>
              </a:rPr>
              <a:t>Types of Construction Technologies</a:t>
            </a:r>
          </a:p>
        </p:txBody>
      </p:sp>
      <p:sp>
        <p:nvSpPr>
          <p:cNvPr id="3" name="Text Placeholder 2"/>
          <p:cNvSpPr>
            <a:spLocks noGrp="1"/>
          </p:cNvSpPr>
          <p:nvPr>
            <p:ph idx="1"/>
          </p:nvPr>
        </p:nvSpPr>
        <p:spPr>
          <a:xfrm>
            <a:off x="1219200" y="2438400"/>
            <a:ext cx="7204709" cy="2954655"/>
          </a:xfrm>
        </p:spPr>
        <p:txBody>
          <a:bodyPr/>
          <a:lstStyle/>
          <a:p>
            <a:pPr marL="0" indent="0" algn="just">
              <a:buNone/>
            </a:pPr>
            <a:r>
              <a:rPr lang="en-US" dirty="0">
                <a:solidFill>
                  <a:srgbClr val="FF0000"/>
                </a:solidFill>
              </a:rPr>
              <a:t/>
            </a:r>
            <a:br>
              <a:rPr lang="en-US" dirty="0">
                <a:solidFill>
                  <a:srgbClr val="FF0000"/>
                </a:solidFill>
              </a:rPr>
            </a:br>
            <a:r>
              <a:rPr lang="en-US" dirty="0">
                <a:solidFill>
                  <a:srgbClr val="FF0000"/>
                </a:solidFill>
              </a:rPr>
              <a:t>Construction industry includes a wide range of constructions suitable for all classes of society. Commercial construction, domestic construction, industrial construction, heavy or civil constructions are a few examples that are now displaying master pieces of construction technologies. Each of these requires different technological treatments. </a:t>
            </a:r>
          </a:p>
        </p:txBody>
      </p:sp>
    </p:spTree>
    <p:extLst>
      <p:ext uri="{BB962C8B-B14F-4D97-AF65-F5344CB8AC3E}">
        <p14:creationId xmlns:p14="http://schemas.microsoft.com/office/powerpoint/2010/main" val="3712177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075" y="671271"/>
            <a:ext cx="7381849" cy="1231106"/>
          </a:xfrm>
        </p:spPr>
        <p:txBody>
          <a:bodyPr/>
          <a:lstStyle/>
          <a:p>
            <a:pPr algn="ctr"/>
            <a:r>
              <a:rPr lang="en-US" b="1" dirty="0">
                <a:solidFill>
                  <a:srgbClr val="FF0000"/>
                </a:solidFill>
              </a:rPr>
              <a:t>Types of Construction Technologies</a:t>
            </a:r>
          </a:p>
        </p:txBody>
      </p:sp>
      <p:sp>
        <p:nvSpPr>
          <p:cNvPr id="3" name="Text Placeholder 2"/>
          <p:cNvSpPr>
            <a:spLocks noGrp="1"/>
          </p:cNvSpPr>
          <p:nvPr>
            <p:ph idx="1"/>
          </p:nvPr>
        </p:nvSpPr>
        <p:spPr>
          <a:xfrm>
            <a:off x="1295400" y="2286000"/>
            <a:ext cx="7204709" cy="3693319"/>
          </a:xfrm>
        </p:spPr>
        <p:txBody>
          <a:bodyPr/>
          <a:lstStyle/>
          <a:p>
            <a:pPr algn="just"/>
            <a:r>
              <a:rPr lang="en-US" dirty="0">
                <a:solidFill>
                  <a:srgbClr val="FF0000"/>
                </a:solidFill>
              </a:rPr>
              <a:t>For domestic construction, simple technological methods are usually preferred and frequently available materials are mostly used. These are mostly low cost projects and are also short-term. In commercial construction, the basic concern is infrastructure that is responsible for strength and life of project. These are mostly launched by government agencies. These projects require latest construction technologies, equipment, and materials.</a:t>
            </a:r>
          </a:p>
          <a:p>
            <a:endParaRPr lang="en-US" dirty="0">
              <a:solidFill>
                <a:srgbClr val="FF0000"/>
              </a:solidFill>
            </a:endParaRPr>
          </a:p>
        </p:txBody>
      </p:sp>
    </p:spTree>
    <p:extLst>
      <p:ext uri="{BB962C8B-B14F-4D97-AF65-F5344CB8AC3E}">
        <p14:creationId xmlns:p14="http://schemas.microsoft.com/office/powerpoint/2010/main" val="4111518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075" y="671271"/>
            <a:ext cx="7381849" cy="1231106"/>
          </a:xfrm>
        </p:spPr>
        <p:txBody>
          <a:bodyPr/>
          <a:lstStyle/>
          <a:p>
            <a:pPr algn="ctr"/>
            <a:r>
              <a:rPr lang="en-US" b="1" dirty="0">
                <a:solidFill>
                  <a:srgbClr val="FF0000"/>
                </a:solidFill>
              </a:rPr>
              <a:t>Role of </a:t>
            </a:r>
            <a:r>
              <a:rPr lang="en-US" b="1" dirty="0" smtClean="0">
                <a:solidFill>
                  <a:srgbClr val="FF0000"/>
                </a:solidFill>
              </a:rPr>
              <a:t>Technology </a:t>
            </a:r>
            <a:r>
              <a:rPr lang="en-US" b="1" dirty="0">
                <a:solidFill>
                  <a:srgbClr val="FF0000"/>
                </a:solidFill>
              </a:rPr>
              <a:t>in </a:t>
            </a:r>
            <a:r>
              <a:rPr lang="en-US" b="1" dirty="0" smtClean="0">
                <a:solidFill>
                  <a:srgbClr val="FF0000"/>
                </a:solidFill>
              </a:rPr>
              <a:t>Building </a:t>
            </a:r>
            <a:r>
              <a:rPr lang="en-US" b="1" dirty="0">
                <a:solidFill>
                  <a:srgbClr val="FF0000"/>
                </a:solidFill>
              </a:rPr>
              <a:t>D</a:t>
            </a:r>
            <a:r>
              <a:rPr lang="en-US" b="1" dirty="0" smtClean="0">
                <a:solidFill>
                  <a:srgbClr val="FF0000"/>
                </a:solidFill>
              </a:rPr>
              <a:t>esigns</a:t>
            </a:r>
            <a:endParaRPr lang="en-US" b="1" dirty="0">
              <a:solidFill>
                <a:srgbClr val="FF0000"/>
              </a:solidFill>
            </a:endParaRPr>
          </a:p>
        </p:txBody>
      </p:sp>
      <p:sp>
        <p:nvSpPr>
          <p:cNvPr id="3" name="Text Placeholder 2"/>
          <p:cNvSpPr>
            <a:spLocks noGrp="1"/>
          </p:cNvSpPr>
          <p:nvPr>
            <p:ph idx="1"/>
          </p:nvPr>
        </p:nvSpPr>
        <p:spPr>
          <a:xfrm>
            <a:off x="1219200" y="2362200"/>
            <a:ext cx="7204709" cy="2954655"/>
          </a:xfrm>
        </p:spPr>
        <p:txBody>
          <a:bodyPr/>
          <a:lstStyle/>
          <a:p>
            <a:pPr algn="just"/>
            <a:r>
              <a:rPr lang="en-US" dirty="0">
                <a:solidFill>
                  <a:srgbClr val="FF0000"/>
                </a:solidFill>
              </a:rPr>
              <a:t>With the passage of time, construction industry has passed through advancements. One of them is emphasis on designing buildings before practically constructing these buildings. Progress in technology has introduced successful techniques to develop strong and long lasting buildings. Development in the field of IT has become the main source for latest designing approach in construction technologies. </a:t>
            </a:r>
          </a:p>
        </p:txBody>
      </p:sp>
    </p:spTree>
    <p:extLst>
      <p:ext uri="{BB962C8B-B14F-4D97-AF65-F5344CB8AC3E}">
        <p14:creationId xmlns:p14="http://schemas.microsoft.com/office/powerpoint/2010/main" val="214021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075" y="671271"/>
            <a:ext cx="7381849" cy="1231106"/>
          </a:xfrm>
        </p:spPr>
        <p:txBody>
          <a:bodyPr/>
          <a:lstStyle/>
          <a:p>
            <a:pPr algn="ctr"/>
            <a:r>
              <a:rPr lang="en-US" b="1" dirty="0">
                <a:solidFill>
                  <a:srgbClr val="FF0000"/>
                </a:solidFill>
              </a:rPr>
              <a:t>Role of </a:t>
            </a:r>
            <a:r>
              <a:rPr lang="en-US" b="1" dirty="0" smtClean="0">
                <a:solidFill>
                  <a:srgbClr val="FF0000"/>
                </a:solidFill>
              </a:rPr>
              <a:t>Technology </a:t>
            </a:r>
            <a:r>
              <a:rPr lang="en-US" b="1" dirty="0">
                <a:solidFill>
                  <a:srgbClr val="FF0000"/>
                </a:solidFill>
              </a:rPr>
              <a:t>in </a:t>
            </a:r>
            <a:r>
              <a:rPr lang="en-US" b="1" dirty="0" smtClean="0">
                <a:solidFill>
                  <a:srgbClr val="FF0000"/>
                </a:solidFill>
              </a:rPr>
              <a:t>Building </a:t>
            </a:r>
            <a:r>
              <a:rPr lang="en-US" b="1" dirty="0">
                <a:solidFill>
                  <a:srgbClr val="FF0000"/>
                </a:solidFill>
              </a:rPr>
              <a:t>D</a:t>
            </a:r>
            <a:r>
              <a:rPr lang="en-US" b="1" dirty="0" smtClean="0">
                <a:solidFill>
                  <a:srgbClr val="FF0000"/>
                </a:solidFill>
              </a:rPr>
              <a:t>esigns</a:t>
            </a:r>
            <a:endParaRPr lang="en-US" b="1" dirty="0">
              <a:solidFill>
                <a:srgbClr val="FF0000"/>
              </a:solidFill>
            </a:endParaRPr>
          </a:p>
        </p:txBody>
      </p:sp>
      <p:sp>
        <p:nvSpPr>
          <p:cNvPr id="3" name="Text Placeholder 2"/>
          <p:cNvSpPr>
            <a:spLocks noGrp="1"/>
          </p:cNvSpPr>
          <p:nvPr>
            <p:ph idx="1"/>
          </p:nvPr>
        </p:nvSpPr>
        <p:spPr>
          <a:xfrm>
            <a:off x="1295400" y="2362200"/>
            <a:ext cx="7204709" cy="3693319"/>
          </a:xfrm>
        </p:spPr>
        <p:txBody>
          <a:bodyPr/>
          <a:lstStyle/>
          <a:p>
            <a:pPr algn="just"/>
            <a:r>
              <a:rPr lang="en-US" dirty="0">
                <a:solidFill>
                  <a:srgbClr val="FF0000"/>
                </a:solidFill>
              </a:rPr>
              <a:t>Building Information Modeling (BIM) is one of such computerized systems that facilitate for collecting information about buildings under construction on regular basis. This system greatly enhances the communication among engineers and designers that are working on the project. Computer aided designing helps in designing flawless buildings as through computer simulations problems can be found and resolved before constructing buildings physically.</a:t>
            </a:r>
          </a:p>
          <a:p>
            <a:endParaRPr lang="en-US" dirty="0">
              <a:solidFill>
                <a:srgbClr val="FF0000"/>
              </a:solidFill>
            </a:endParaRPr>
          </a:p>
        </p:txBody>
      </p:sp>
    </p:spTree>
    <p:extLst>
      <p:ext uri="{BB962C8B-B14F-4D97-AF65-F5344CB8AC3E}">
        <p14:creationId xmlns:p14="http://schemas.microsoft.com/office/powerpoint/2010/main" val="143305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075" y="671271"/>
            <a:ext cx="7729525" cy="1231106"/>
          </a:xfrm>
        </p:spPr>
        <p:txBody>
          <a:bodyPr/>
          <a:lstStyle/>
          <a:p>
            <a:pPr algn="ctr"/>
            <a:r>
              <a:rPr lang="en-US" b="1" dirty="0">
                <a:solidFill>
                  <a:srgbClr val="FF0000"/>
                </a:solidFill>
              </a:rPr>
              <a:t>Innovations in Construction Technology</a:t>
            </a:r>
          </a:p>
        </p:txBody>
      </p:sp>
      <p:sp>
        <p:nvSpPr>
          <p:cNvPr id="3" name="Text Placeholder 2"/>
          <p:cNvSpPr>
            <a:spLocks noGrp="1"/>
          </p:cNvSpPr>
          <p:nvPr>
            <p:ph idx="1"/>
          </p:nvPr>
        </p:nvSpPr>
        <p:spPr>
          <a:xfrm>
            <a:off x="1219200" y="2209800"/>
            <a:ext cx="7204709" cy="3693319"/>
          </a:xfrm>
        </p:spPr>
        <p:txBody>
          <a:bodyPr/>
          <a:lstStyle/>
          <a:p>
            <a:pPr algn="just"/>
            <a:r>
              <a:rPr lang="en-US" dirty="0">
                <a:solidFill>
                  <a:srgbClr val="FF0000"/>
                </a:solidFill>
              </a:rPr>
              <a:t>Technological progress has introduced many innovations in field of construction industry. There is huge difference between new and old construction methods. Use of latest machinery has made its way through the civil engineering. Most of the building parts such as pillars, roofs, and concrete blocks are available in prepared forms that increase the speed of construction process greatly. Use of pre-stressed concrete </a:t>
            </a:r>
            <a:r>
              <a:rPr lang="en-US" dirty="0" smtClean="0">
                <a:solidFill>
                  <a:srgbClr val="FF0000"/>
                </a:solidFill>
              </a:rPr>
              <a:t>and </a:t>
            </a:r>
            <a:r>
              <a:rPr lang="en-US" dirty="0">
                <a:solidFill>
                  <a:srgbClr val="FF0000"/>
                </a:solidFill>
              </a:rPr>
              <a:t>beams strengthen the buildings along with speedy construction.</a:t>
            </a:r>
          </a:p>
        </p:txBody>
      </p:sp>
    </p:spTree>
    <p:extLst>
      <p:ext uri="{BB962C8B-B14F-4D97-AF65-F5344CB8AC3E}">
        <p14:creationId xmlns:p14="http://schemas.microsoft.com/office/powerpoint/2010/main" val="793339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0"/>
          <p:cNvSpPr txBox="1">
            <a:spLocks/>
          </p:cNvSpPr>
          <p:nvPr/>
        </p:nvSpPr>
        <p:spPr>
          <a:xfrm>
            <a:off x="1676400" y="3429000"/>
            <a:ext cx="5997575" cy="574040"/>
          </a:xfrm>
          <a:prstGeom prst="rect">
            <a:avLst/>
          </a:prstGeom>
        </p:spPr>
        <p:txBody>
          <a:bodyPr vert="horz" wrap="square" lIns="0" tIns="12700" rIns="0" bIns="0" rtlCol="0">
            <a:spAutoFit/>
          </a:bodyPr>
          <a:lstStyle>
            <a:lvl1pPr>
              <a:defRPr sz="4000" b="1" i="0">
                <a:solidFill>
                  <a:srgbClr val="FFFF00"/>
                </a:solidFill>
                <a:latin typeface="Calibri"/>
                <a:ea typeface="+mj-ea"/>
                <a:cs typeface="Calibri"/>
              </a:defRPr>
            </a:lvl1pPr>
          </a:lstStyle>
          <a:p>
            <a:pPr marL="12700">
              <a:spcBef>
                <a:spcPts val="100"/>
              </a:spcBef>
            </a:pPr>
            <a:r>
              <a:rPr lang="en-US" sz="3600" kern="0" spc="-5" dirty="0" smtClean="0">
                <a:solidFill>
                  <a:srgbClr val="FF0000"/>
                </a:solidFill>
              </a:rPr>
              <a:t>MATERIALS OF</a:t>
            </a:r>
            <a:r>
              <a:rPr lang="en-US" sz="3600" kern="0" spc="-40" dirty="0" smtClean="0">
                <a:solidFill>
                  <a:srgbClr val="FF0000"/>
                </a:solidFill>
              </a:rPr>
              <a:t> </a:t>
            </a:r>
            <a:r>
              <a:rPr lang="en-US" sz="3600" kern="0" spc="-5" dirty="0" smtClean="0">
                <a:solidFill>
                  <a:srgbClr val="FF0000"/>
                </a:solidFill>
              </a:rPr>
              <a:t>CONSTRUCTION</a:t>
            </a:r>
            <a:endParaRPr lang="en-US" sz="3600" kern="0" dirty="0">
              <a:solidFill>
                <a:srgbClr val="FF0000"/>
              </a:solidFill>
            </a:endParaRPr>
          </a:p>
        </p:txBody>
      </p:sp>
    </p:spTree>
    <p:extLst>
      <p:ext uri="{BB962C8B-B14F-4D97-AF65-F5344CB8AC3E}">
        <p14:creationId xmlns:p14="http://schemas.microsoft.com/office/powerpoint/2010/main" val="333662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57477" y="2286000"/>
            <a:ext cx="7387590" cy="3336811"/>
          </a:xfrm>
          <a:prstGeom prst="rect">
            <a:avLst/>
          </a:prstGeom>
        </p:spPr>
        <p:txBody>
          <a:bodyPr vert="horz" wrap="square" lIns="0" tIns="12700" rIns="0" bIns="0" rtlCol="0">
            <a:spAutoFit/>
          </a:bodyPr>
          <a:lstStyle/>
          <a:p>
            <a:pPr marL="354965" indent="-342900">
              <a:lnSpc>
                <a:spcPct val="100000"/>
              </a:lnSpc>
              <a:spcBef>
                <a:spcPts val="100"/>
              </a:spcBef>
              <a:buClr>
                <a:srgbClr val="F7CC2E"/>
              </a:buClr>
              <a:buSzPct val="68750"/>
              <a:buFont typeface="Wingdings"/>
              <a:buChar char=""/>
              <a:tabLst>
                <a:tab pos="354965" algn="l"/>
                <a:tab pos="355600" algn="l"/>
              </a:tabLst>
            </a:pPr>
            <a:r>
              <a:rPr sz="2400" spc="-5" dirty="0">
                <a:solidFill>
                  <a:srgbClr val="FF0000"/>
                </a:solidFill>
                <a:latin typeface="Cambria"/>
                <a:cs typeface="Cambria"/>
              </a:rPr>
              <a:t>All</a:t>
            </a:r>
            <a:r>
              <a:rPr sz="2400" spc="229" dirty="0">
                <a:solidFill>
                  <a:srgbClr val="FF0000"/>
                </a:solidFill>
                <a:latin typeface="Cambria"/>
                <a:cs typeface="Cambria"/>
              </a:rPr>
              <a:t> </a:t>
            </a:r>
            <a:r>
              <a:rPr sz="2400" spc="-5" dirty="0">
                <a:solidFill>
                  <a:srgbClr val="FF0000"/>
                </a:solidFill>
                <a:latin typeface="Cambria"/>
                <a:cs typeface="Cambria"/>
              </a:rPr>
              <a:t>the</a:t>
            </a:r>
            <a:r>
              <a:rPr sz="2400" spc="240" dirty="0">
                <a:solidFill>
                  <a:srgbClr val="FF0000"/>
                </a:solidFill>
                <a:latin typeface="Cambria"/>
                <a:cs typeface="Cambria"/>
              </a:rPr>
              <a:t> </a:t>
            </a:r>
            <a:r>
              <a:rPr sz="2400" spc="-5" dirty="0">
                <a:solidFill>
                  <a:srgbClr val="FF0000"/>
                </a:solidFill>
                <a:latin typeface="Cambria"/>
                <a:cs typeface="Cambria"/>
              </a:rPr>
              <a:t>building</a:t>
            </a:r>
            <a:r>
              <a:rPr sz="2400" spc="235" dirty="0">
                <a:solidFill>
                  <a:srgbClr val="FF0000"/>
                </a:solidFill>
                <a:latin typeface="Cambria"/>
                <a:cs typeface="Cambria"/>
              </a:rPr>
              <a:t> </a:t>
            </a:r>
            <a:r>
              <a:rPr sz="2400" dirty="0">
                <a:solidFill>
                  <a:srgbClr val="FF0000"/>
                </a:solidFill>
                <a:latin typeface="Cambria"/>
                <a:cs typeface="Cambria"/>
              </a:rPr>
              <a:t>structures</a:t>
            </a:r>
            <a:r>
              <a:rPr sz="2400" spc="229" dirty="0">
                <a:solidFill>
                  <a:srgbClr val="FF0000"/>
                </a:solidFill>
                <a:latin typeface="Cambria"/>
                <a:cs typeface="Cambria"/>
              </a:rPr>
              <a:t> </a:t>
            </a:r>
            <a:r>
              <a:rPr sz="2400" spc="-5" dirty="0">
                <a:solidFill>
                  <a:srgbClr val="FF0000"/>
                </a:solidFill>
                <a:latin typeface="Cambria"/>
                <a:cs typeface="Cambria"/>
              </a:rPr>
              <a:t>are</a:t>
            </a:r>
            <a:r>
              <a:rPr sz="2400" spc="235" dirty="0">
                <a:solidFill>
                  <a:srgbClr val="FF0000"/>
                </a:solidFill>
                <a:latin typeface="Cambria"/>
                <a:cs typeface="Cambria"/>
              </a:rPr>
              <a:t> </a:t>
            </a:r>
            <a:r>
              <a:rPr sz="2400" spc="-5" dirty="0">
                <a:solidFill>
                  <a:srgbClr val="FF0000"/>
                </a:solidFill>
                <a:latin typeface="Cambria"/>
                <a:cs typeface="Cambria"/>
              </a:rPr>
              <a:t>composed</a:t>
            </a:r>
            <a:r>
              <a:rPr sz="2400" spc="250" dirty="0">
                <a:solidFill>
                  <a:srgbClr val="FF0000"/>
                </a:solidFill>
                <a:latin typeface="Cambria"/>
                <a:cs typeface="Cambria"/>
              </a:rPr>
              <a:t> </a:t>
            </a:r>
            <a:r>
              <a:rPr sz="2400" spc="-5" dirty="0">
                <a:solidFill>
                  <a:srgbClr val="FF0000"/>
                </a:solidFill>
                <a:latin typeface="Cambria"/>
                <a:cs typeface="Cambria"/>
              </a:rPr>
              <a:t>of</a:t>
            </a:r>
            <a:r>
              <a:rPr sz="2400" spc="240" dirty="0">
                <a:solidFill>
                  <a:srgbClr val="FF0000"/>
                </a:solidFill>
                <a:latin typeface="Cambria"/>
                <a:cs typeface="Cambria"/>
              </a:rPr>
              <a:t> </a:t>
            </a:r>
            <a:r>
              <a:rPr sz="2400" spc="-5" dirty="0">
                <a:solidFill>
                  <a:srgbClr val="FF0000"/>
                </a:solidFill>
                <a:latin typeface="Cambria"/>
                <a:cs typeface="Cambria"/>
              </a:rPr>
              <a:t>different</a:t>
            </a:r>
            <a:endParaRPr sz="2400" dirty="0">
              <a:solidFill>
                <a:srgbClr val="FF0000"/>
              </a:solidFill>
              <a:latin typeface="Cambria"/>
              <a:cs typeface="Cambria"/>
            </a:endParaRPr>
          </a:p>
          <a:p>
            <a:pPr marL="354965">
              <a:lnSpc>
                <a:spcPct val="100000"/>
              </a:lnSpc>
            </a:pPr>
            <a:r>
              <a:rPr sz="2400" spc="-5" dirty="0">
                <a:solidFill>
                  <a:srgbClr val="FF0000"/>
                </a:solidFill>
                <a:latin typeface="Cambria"/>
                <a:cs typeface="Cambria"/>
              </a:rPr>
              <a:t>types of</a:t>
            </a:r>
            <a:r>
              <a:rPr sz="2400" spc="10" dirty="0">
                <a:solidFill>
                  <a:srgbClr val="FF0000"/>
                </a:solidFill>
                <a:latin typeface="Cambria"/>
                <a:cs typeface="Cambria"/>
              </a:rPr>
              <a:t> </a:t>
            </a:r>
            <a:r>
              <a:rPr sz="2400" spc="-5" dirty="0">
                <a:solidFill>
                  <a:srgbClr val="FF0000"/>
                </a:solidFill>
                <a:latin typeface="Cambria"/>
                <a:cs typeface="Cambria"/>
              </a:rPr>
              <a:t>materials.</a:t>
            </a:r>
            <a:endParaRPr sz="2400" dirty="0">
              <a:solidFill>
                <a:srgbClr val="FF0000"/>
              </a:solidFill>
              <a:latin typeface="Cambria"/>
              <a:cs typeface="Cambria"/>
            </a:endParaRPr>
          </a:p>
          <a:p>
            <a:pPr>
              <a:lnSpc>
                <a:spcPct val="100000"/>
              </a:lnSpc>
              <a:spcBef>
                <a:spcPts val="5"/>
              </a:spcBef>
            </a:pPr>
            <a:endParaRPr sz="3600" dirty="0">
              <a:solidFill>
                <a:srgbClr val="FF0000"/>
              </a:solidFill>
              <a:latin typeface="Times New Roman"/>
              <a:cs typeface="Times New Roman"/>
            </a:endParaRPr>
          </a:p>
          <a:p>
            <a:pPr marL="354965" marR="5080" indent="-342900">
              <a:lnSpc>
                <a:spcPct val="100000"/>
              </a:lnSpc>
              <a:spcBef>
                <a:spcPts val="5"/>
              </a:spcBef>
              <a:buClr>
                <a:srgbClr val="F7CC2E"/>
              </a:buClr>
              <a:buSzPct val="68750"/>
              <a:buFont typeface="Wingdings"/>
              <a:buChar char=""/>
              <a:tabLst>
                <a:tab pos="354965" algn="l"/>
                <a:tab pos="355600" algn="l"/>
              </a:tabLst>
            </a:pPr>
            <a:r>
              <a:rPr sz="2400" dirty="0">
                <a:solidFill>
                  <a:srgbClr val="FF0000"/>
                </a:solidFill>
                <a:latin typeface="Cambria"/>
                <a:cs typeface="Cambria"/>
              </a:rPr>
              <a:t>These </a:t>
            </a:r>
            <a:r>
              <a:rPr sz="2400" spc="-5" dirty="0">
                <a:solidFill>
                  <a:srgbClr val="FF0000"/>
                </a:solidFill>
                <a:latin typeface="Cambria"/>
                <a:cs typeface="Cambria"/>
              </a:rPr>
              <a:t>materials are either </a:t>
            </a:r>
            <a:r>
              <a:rPr sz="2400" dirty="0">
                <a:solidFill>
                  <a:srgbClr val="FF0000"/>
                </a:solidFill>
                <a:latin typeface="Cambria"/>
                <a:cs typeface="Cambria"/>
              </a:rPr>
              <a:t>called </a:t>
            </a:r>
            <a:r>
              <a:rPr sz="2400" spc="-5" dirty="0">
                <a:solidFill>
                  <a:srgbClr val="FF0000"/>
                </a:solidFill>
                <a:latin typeface="Cambria"/>
                <a:cs typeface="Cambria"/>
              </a:rPr>
              <a:t>building materials  or materials of</a:t>
            </a:r>
            <a:r>
              <a:rPr sz="2400" spc="-15" dirty="0">
                <a:solidFill>
                  <a:srgbClr val="FF0000"/>
                </a:solidFill>
                <a:latin typeface="Cambria"/>
                <a:cs typeface="Cambria"/>
              </a:rPr>
              <a:t> </a:t>
            </a:r>
            <a:r>
              <a:rPr sz="2400" dirty="0">
                <a:solidFill>
                  <a:srgbClr val="FF0000"/>
                </a:solidFill>
                <a:latin typeface="Cambria"/>
                <a:cs typeface="Cambria"/>
              </a:rPr>
              <a:t>construction.</a:t>
            </a:r>
          </a:p>
          <a:p>
            <a:pPr>
              <a:lnSpc>
                <a:spcPct val="100000"/>
              </a:lnSpc>
              <a:spcBef>
                <a:spcPts val="5"/>
              </a:spcBef>
              <a:buClr>
                <a:srgbClr val="F7CC2E"/>
              </a:buClr>
              <a:buFont typeface="Wingdings"/>
              <a:buChar char=""/>
            </a:pPr>
            <a:endParaRPr sz="3600" dirty="0">
              <a:solidFill>
                <a:srgbClr val="FF0000"/>
              </a:solidFill>
              <a:latin typeface="Times New Roman"/>
              <a:cs typeface="Times New Roman"/>
            </a:endParaRPr>
          </a:p>
          <a:p>
            <a:pPr marL="354965" marR="5080" indent="-342900">
              <a:lnSpc>
                <a:spcPct val="100000"/>
              </a:lnSpc>
              <a:spcBef>
                <a:spcPts val="5"/>
              </a:spcBef>
              <a:buClr>
                <a:srgbClr val="F7CC2E"/>
              </a:buClr>
              <a:buSzPct val="68750"/>
              <a:buFont typeface="Wingdings"/>
              <a:buChar char=""/>
              <a:tabLst>
                <a:tab pos="354965" algn="l"/>
                <a:tab pos="355600" algn="l"/>
                <a:tab pos="1031875" algn="l"/>
                <a:tab pos="2306320" algn="l"/>
                <a:tab pos="3014980" algn="l"/>
                <a:tab pos="3446779" algn="l"/>
                <a:tab pos="3774440" algn="l"/>
                <a:tab pos="5027295" algn="l"/>
                <a:tab pos="6080125" algn="l"/>
                <a:tab pos="6593840" algn="l"/>
                <a:tab pos="7036434" algn="l"/>
              </a:tabLst>
            </a:pPr>
            <a:r>
              <a:rPr sz="2400" dirty="0">
                <a:solidFill>
                  <a:srgbClr val="FF0000"/>
                </a:solidFill>
                <a:latin typeface="Cambria"/>
                <a:cs typeface="Cambria"/>
              </a:rPr>
              <a:t>The	</a:t>
            </a:r>
            <a:r>
              <a:rPr sz="2400" spc="-5" dirty="0">
                <a:solidFill>
                  <a:srgbClr val="FF0000"/>
                </a:solidFill>
                <a:latin typeface="Cambria"/>
                <a:cs typeface="Cambria"/>
              </a:rPr>
              <a:t>mat</a:t>
            </a:r>
            <a:r>
              <a:rPr sz="2400" spc="5" dirty="0">
                <a:solidFill>
                  <a:srgbClr val="FF0000"/>
                </a:solidFill>
                <a:latin typeface="Cambria"/>
                <a:cs typeface="Cambria"/>
              </a:rPr>
              <a:t>e</a:t>
            </a:r>
            <a:r>
              <a:rPr sz="2400" spc="-10" dirty="0">
                <a:solidFill>
                  <a:srgbClr val="FF0000"/>
                </a:solidFill>
                <a:latin typeface="Cambria"/>
                <a:cs typeface="Cambria"/>
              </a:rPr>
              <a:t>r</a:t>
            </a:r>
            <a:r>
              <a:rPr sz="2400" dirty="0">
                <a:solidFill>
                  <a:srgbClr val="FF0000"/>
                </a:solidFill>
                <a:latin typeface="Cambria"/>
                <a:cs typeface="Cambria"/>
              </a:rPr>
              <a:t>ial	cost	</a:t>
            </a:r>
            <a:r>
              <a:rPr sz="2400" spc="-10" dirty="0">
                <a:solidFill>
                  <a:srgbClr val="FF0000"/>
                </a:solidFill>
                <a:latin typeface="Cambria"/>
                <a:cs typeface="Cambria"/>
              </a:rPr>
              <a:t>i</a:t>
            </a:r>
            <a:r>
              <a:rPr sz="2400" dirty="0">
                <a:solidFill>
                  <a:srgbClr val="FF0000"/>
                </a:solidFill>
                <a:latin typeface="Cambria"/>
                <a:cs typeface="Cambria"/>
              </a:rPr>
              <a:t>n	a	</a:t>
            </a:r>
            <a:r>
              <a:rPr sz="2400" spc="-5" dirty="0">
                <a:solidFill>
                  <a:srgbClr val="FF0000"/>
                </a:solidFill>
                <a:latin typeface="Cambria"/>
                <a:cs typeface="Cambria"/>
              </a:rPr>
              <a:t>b</a:t>
            </a:r>
            <a:r>
              <a:rPr sz="2400" spc="-15" dirty="0">
                <a:solidFill>
                  <a:srgbClr val="FF0000"/>
                </a:solidFill>
                <a:latin typeface="Cambria"/>
                <a:cs typeface="Cambria"/>
              </a:rPr>
              <a:t>u</a:t>
            </a:r>
            <a:r>
              <a:rPr sz="2400" dirty="0">
                <a:solidFill>
                  <a:srgbClr val="FF0000"/>
                </a:solidFill>
                <a:latin typeface="Cambria"/>
                <a:cs typeface="Cambria"/>
              </a:rPr>
              <a:t>ilding	rang</a:t>
            </a:r>
            <a:r>
              <a:rPr sz="2400" spc="5" dirty="0">
                <a:solidFill>
                  <a:srgbClr val="FF0000"/>
                </a:solidFill>
                <a:latin typeface="Cambria"/>
                <a:cs typeface="Cambria"/>
              </a:rPr>
              <a:t>e</a:t>
            </a:r>
            <a:r>
              <a:rPr sz="2400" dirty="0">
                <a:solidFill>
                  <a:srgbClr val="FF0000"/>
                </a:solidFill>
                <a:latin typeface="Cambria"/>
                <a:cs typeface="Cambria"/>
              </a:rPr>
              <a:t>s	</a:t>
            </a:r>
            <a:r>
              <a:rPr sz="2400" spc="-10" dirty="0">
                <a:solidFill>
                  <a:srgbClr val="FF0000"/>
                </a:solidFill>
                <a:latin typeface="Cambria"/>
                <a:cs typeface="Cambria"/>
              </a:rPr>
              <a:t>3</a:t>
            </a:r>
            <a:r>
              <a:rPr sz="2400" dirty="0">
                <a:solidFill>
                  <a:srgbClr val="FF0000"/>
                </a:solidFill>
                <a:latin typeface="Cambria"/>
                <a:cs typeface="Cambria"/>
              </a:rPr>
              <a:t>0	to	50  </a:t>
            </a:r>
            <a:r>
              <a:rPr sz="2400" spc="-5" dirty="0">
                <a:solidFill>
                  <a:srgbClr val="FF0000"/>
                </a:solidFill>
                <a:latin typeface="Cambria"/>
                <a:cs typeface="Cambria"/>
              </a:rPr>
              <a:t>percent cost of total cost</a:t>
            </a:r>
            <a:r>
              <a:rPr sz="2400" spc="15" dirty="0">
                <a:solidFill>
                  <a:srgbClr val="FF0000"/>
                </a:solidFill>
                <a:latin typeface="Cambria"/>
                <a:cs typeface="Cambria"/>
              </a:rPr>
              <a:t> </a:t>
            </a:r>
            <a:r>
              <a:rPr sz="2400" dirty="0">
                <a:solidFill>
                  <a:srgbClr val="FF0000"/>
                </a:solidFill>
                <a:latin typeface="Cambria"/>
                <a:cs typeface="Cambria"/>
              </a:rPr>
              <a:t>Project.</a:t>
            </a:r>
          </a:p>
        </p:txBody>
      </p:sp>
      <p:sp>
        <p:nvSpPr>
          <p:cNvPr id="4" name="object 4"/>
          <p:cNvSpPr/>
          <p:nvPr/>
        </p:nvSpPr>
        <p:spPr>
          <a:xfrm>
            <a:off x="8436864" y="6251447"/>
            <a:ext cx="216407" cy="291084"/>
          </a:xfrm>
          <a:prstGeom prst="rect">
            <a:avLst/>
          </a:prstGeom>
          <a:blipFill>
            <a:blip r:embed="rId2" cstate="print"/>
            <a:stretch>
              <a:fillRect/>
            </a:stretch>
          </a:blipFill>
        </p:spPr>
        <p:txBody>
          <a:bodyPr wrap="square" lIns="0" tIns="0" rIns="0" bIns="0" rtlCol="0"/>
          <a:lstStyle/>
          <a:p>
            <a:endParaRPr>
              <a:solidFill>
                <a:srgbClr val="FF0000"/>
              </a:solidFill>
            </a:endParaRPr>
          </a:p>
        </p:txBody>
      </p:sp>
      <p:sp>
        <p:nvSpPr>
          <p:cNvPr id="6" name="TextBox 5"/>
          <p:cNvSpPr txBox="1"/>
          <p:nvPr/>
        </p:nvSpPr>
        <p:spPr>
          <a:xfrm>
            <a:off x="2819400" y="623177"/>
            <a:ext cx="3581400" cy="707886"/>
          </a:xfrm>
          <a:prstGeom prst="rect">
            <a:avLst/>
          </a:prstGeom>
          <a:noFill/>
        </p:spPr>
        <p:txBody>
          <a:bodyPr wrap="square" rtlCol="0">
            <a:spAutoFit/>
          </a:bodyPr>
          <a:lstStyle/>
          <a:p>
            <a:pPr algn="ctr"/>
            <a:r>
              <a:rPr lang="en-US" sz="4000" dirty="0" smtClean="0">
                <a:solidFill>
                  <a:srgbClr val="FF0000"/>
                </a:solidFill>
                <a:latin typeface="Times New Roman" panose="02020603050405020304" pitchFamily="18" charset="0"/>
                <a:cs typeface="Times New Roman" panose="02020603050405020304" pitchFamily="18" charset="0"/>
              </a:rPr>
              <a:t>Introduction</a:t>
            </a:r>
            <a:endParaRPr lang="en-US" sz="4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TotalTime>
  <Words>789</Words>
  <Application>Microsoft Office PowerPoint</Application>
  <PresentationFormat>On-screen Show (4:3)</PresentationFormat>
  <Paragraphs>104</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vt:lpstr>
      <vt:lpstr>Calibri</vt:lpstr>
      <vt:lpstr>Calibri Light</vt:lpstr>
      <vt:lpstr>Cambria</vt:lpstr>
      <vt:lpstr>Tahoma</vt:lpstr>
      <vt:lpstr>Times New Roman</vt:lpstr>
      <vt:lpstr>Wingdings</vt:lpstr>
      <vt:lpstr>Office Theme</vt:lpstr>
      <vt:lpstr>PowerPoint Presentation</vt:lpstr>
      <vt:lpstr>Construction Technology </vt:lpstr>
      <vt:lpstr>Types of Construction Technologies</vt:lpstr>
      <vt:lpstr>Types of Construction Technologies</vt:lpstr>
      <vt:lpstr>Role of Technology in Building Designs</vt:lpstr>
      <vt:lpstr>Role of Technology in Building Designs</vt:lpstr>
      <vt:lpstr>Innovations in Construction Technology</vt:lpstr>
      <vt:lpstr>PowerPoint Presentation</vt:lpstr>
      <vt:lpstr>PowerPoint Presentation</vt:lpstr>
      <vt:lpstr>Building materials </vt:lpstr>
      <vt:lpstr>PowerPoint Presentation</vt:lpstr>
      <vt:lpstr>PowerPoint Presentation</vt:lpstr>
      <vt:lpstr>PowerPoint Presentation</vt:lpstr>
      <vt:lpstr>PowerPoint Presentation</vt:lpstr>
      <vt:lpstr>Mechanical properties of materials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 OF CONSTRUCTION</dc:title>
  <dc:creator>Priyank</dc:creator>
  <cp:lastModifiedBy>Usman Ismail</cp:lastModifiedBy>
  <cp:revision>19</cp:revision>
  <dcterms:created xsi:type="dcterms:W3CDTF">2019-12-29T14:51:52Z</dcterms:created>
  <dcterms:modified xsi:type="dcterms:W3CDTF">2020-01-17T00:57:37Z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2014-01-31T00:00:00Z</vt:filetime>
  </property>
  <property fmtid="{D5CDD505-2E9C-101B-9397-08002B2CF9AE}" pid="3" name="Creator">
    <vt:lpwstr>Microsoft® PowerPoint® 2010</vt:lpwstr>
  </property>
  <property fmtid="{D5CDD505-2E9C-101B-9397-08002B2CF9AE}" pid="4" name="LastSaved">
    <vt:filetime>2019-12-29T00:00:00Z</vt:filetime>
  </property>
</Properties>
</file>